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2" r:id="rId2"/>
    <p:sldId id="290" r:id="rId3"/>
    <p:sldId id="258" r:id="rId4"/>
    <p:sldId id="283" r:id="rId5"/>
    <p:sldId id="267" r:id="rId6"/>
    <p:sldId id="271" r:id="rId7"/>
    <p:sldId id="263" r:id="rId8"/>
    <p:sldId id="272" r:id="rId9"/>
    <p:sldId id="273" r:id="rId10"/>
    <p:sldId id="282" r:id="rId11"/>
    <p:sldId id="288" r:id="rId12"/>
    <p:sldId id="277" r:id="rId13"/>
    <p:sldId id="279" r:id="rId14"/>
    <p:sldId id="289"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der, Nicole" initials="BN" lastIdx="1" clrIdx="0">
    <p:extLst>
      <p:ext uri="{19B8F6BF-5375-455C-9EA6-DF929625EA0E}">
        <p15:presenceInfo xmlns:p15="http://schemas.microsoft.com/office/powerpoint/2012/main" userId="S-1-5-21-2000478354-261903793-682003330-485337" providerId="AD"/>
      </p:ext>
    </p:extLst>
  </p:cmAuthor>
  <p:cmAuthor id="2" name="Howe, Kelsey" initials="HK" lastIdx="13" clrIdx="1">
    <p:extLst>
      <p:ext uri="{19B8F6BF-5375-455C-9EA6-DF929625EA0E}">
        <p15:presenceInfo xmlns:p15="http://schemas.microsoft.com/office/powerpoint/2012/main" userId="S-1-5-21-2000478354-261903793-682003330-471440" providerId="AD"/>
      </p:ext>
    </p:extLst>
  </p:cmAuthor>
  <p:cmAuthor id="3" name="Kelsey Howe (GMMB)" initials="KH(" lastIdx="6" clrIdx="2">
    <p:extLst>
      <p:ext uri="{19B8F6BF-5375-455C-9EA6-DF929625EA0E}">
        <p15:presenceInfo xmlns:p15="http://schemas.microsoft.com/office/powerpoint/2012/main" userId="S::kelsey.howe@gmmb.com::b8545a82-f414-4209-aef5-2ef01d4b3cb0" providerId="AD"/>
      </p:ext>
    </p:extLst>
  </p:cmAuthor>
  <p:cmAuthor id="4" name="Nicole Bender (GMMB)" initials="NB(" lastIdx="3" clrIdx="3">
    <p:extLst>
      <p:ext uri="{19B8F6BF-5375-455C-9EA6-DF929625EA0E}">
        <p15:presenceInfo xmlns:p15="http://schemas.microsoft.com/office/powerpoint/2012/main" userId="S::nicole.bender@gmmb.com::21b1f361-bb7e-4b4a-8f8b-904f0a1450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75"/>
    <a:srgbClr val="6C1D45"/>
    <a:srgbClr val="A9431E"/>
    <a:srgbClr val="CF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3" autoAdjust="0"/>
    <p:restoredTop sz="87619" autoAdjust="0"/>
  </p:normalViewPr>
  <p:slideViewPr>
    <p:cSldViewPr snapToGrid="0" snapToObjects="1" showGuides="1">
      <p:cViewPr varScale="1">
        <p:scale>
          <a:sx n="108" d="100"/>
          <a:sy n="108" d="100"/>
        </p:scale>
        <p:origin x="1096"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33" d="100"/>
          <a:sy n="133" d="100"/>
        </p:scale>
        <p:origin x="503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C7EEFC-005A-E247-AE03-CA5B545461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3436F4-0AD5-EF42-A11C-7445D60AF9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B16E1D-EDBA-1040-BE57-9D8D27FCA770}" type="datetimeFigureOut">
              <a:rPr lang="en-US" smtClean="0"/>
              <a:t>10/14/21</a:t>
            </a:fld>
            <a:endParaRPr lang="en-US"/>
          </a:p>
        </p:txBody>
      </p:sp>
      <p:sp>
        <p:nvSpPr>
          <p:cNvPr id="4" name="Footer Placeholder 3">
            <a:extLst>
              <a:ext uri="{FF2B5EF4-FFF2-40B4-BE49-F238E27FC236}">
                <a16:creationId xmlns:a16="http://schemas.microsoft.com/office/drawing/2014/main" id="{D710A1DD-B4B8-0243-B28E-C385C714A6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A9D4BA-626D-F849-B40E-920EAD5200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2A04BB-7714-544C-B81B-13704239BBE0}" type="slidenum">
              <a:rPr lang="en-US" smtClean="0"/>
              <a:t>‹#›</a:t>
            </a:fld>
            <a:endParaRPr lang="en-US"/>
          </a:p>
        </p:txBody>
      </p:sp>
    </p:spTree>
    <p:extLst>
      <p:ext uri="{BB962C8B-B14F-4D97-AF65-F5344CB8AC3E}">
        <p14:creationId xmlns:p14="http://schemas.microsoft.com/office/powerpoint/2010/main" val="3391985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F3C12-78B8-804D-A61D-FCA185D76695}" type="datetimeFigureOut">
              <a:rPr lang="en-US" smtClean="0"/>
              <a:t>10/14/21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EB821-F988-9D43-920A-E5CD94961C25}" type="slidenum">
              <a:rPr lang="en-US" smtClean="0"/>
              <a:t>‹#›</a:t>
            </a:fld>
            <a:endParaRPr lang="en-US"/>
          </a:p>
        </p:txBody>
      </p:sp>
    </p:spTree>
    <p:extLst>
      <p:ext uri="{BB962C8B-B14F-4D97-AF65-F5344CB8AC3E}">
        <p14:creationId xmlns:p14="http://schemas.microsoft.com/office/powerpoint/2010/main" val="149214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EB821-F988-9D43-920A-E5CD94961C25}" type="slidenum">
              <a:rPr lang="en-US" smtClean="0"/>
              <a:t>5</a:t>
            </a:fld>
            <a:endParaRPr lang="en-US"/>
          </a:p>
        </p:txBody>
      </p:sp>
    </p:spTree>
    <p:extLst>
      <p:ext uri="{BB962C8B-B14F-4D97-AF65-F5344CB8AC3E}">
        <p14:creationId xmlns:p14="http://schemas.microsoft.com/office/powerpoint/2010/main" val="351368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EB821-F988-9D43-920A-E5CD94961C25}" type="slidenum">
              <a:rPr lang="en-US" smtClean="0"/>
              <a:t>15</a:t>
            </a:fld>
            <a:endParaRPr lang="en-US"/>
          </a:p>
        </p:txBody>
      </p:sp>
    </p:spTree>
    <p:extLst>
      <p:ext uri="{BB962C8B-B14F-4D97-AF65-F5344CB8AC3E}">
        <p14:creationId xmlns:p14="http://schemas.microsoft.com/office/powerpoint/2010/main" val="135658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EB821-F988-9D43-920A-E5CD94961C25}" type="slidenum">
              <a:rPr lang="en-US" smtClean="0"/>
              <a:t>6</a:t>
            </a:fld>
            <a:endParaRPr lang="en-US"/>
          </a:p>
        </p:txBody>
      </p:sp>
    </p:spTree>
    <p:extLst>
      <p:ext uri="{BB962C8B-B14F-4D97-AF65-F5344CB8AC3E}">
        <p14:creationId xmlns:p14="http://schemas.microsoft.com/office/powerpoint/2010/main" val="295583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EB821-F988-9D43-920A-E5CD94961C25}" type="slidenum">
              <a:rPr lang="en-US" smtClean="0"/>
              <a:t>7</a:t>
            </a:fld>
            <a:endParaRPr lang="en-US"/>
          </a:p>
        </p:txBody>
      </p:sp>
    </p:spTree>
    <p:extLst>
      <p:ext uri="{BB962C8B-B14F-4D97-AF65-F5344CB8AC3E}">
        <p14:creationId xmlns:p14="http://schemas.microsoft.com/office/powerpoint/2010/main" val="158017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EB821-F988-9D43-920A-E5CD94961C25}" type="slidenum">
              <a:rPr lang="en-US" smtClean="0"/>
              <a:t>8</a:t>
            </a:fld>
            <a:endParaRPr lang="en-US"/>
          </a:p>
        </p:txBody>
      </p:sp>
    </p:spTree>
    <p:extLst>
      <p:ext uri="{BB962C8B-B14F-4D97-AF65-F5344CB8AC3E}">
        <p14:creationId xmlns:p14="http://schemas.microsoft.com/office/powerpoint/2010/main" val="6728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EB821-F988-9D43-920A-E5CD94961C25}" type="slidenum">
              <a:rPr lang="en-US" smtClean="0"/>
              <a:t>9</a:t>
            </a:fld>
            <a:endParaRPr lang="en-US"/>
          </a:p>
        </p:txBody>
      </p:sp>
    </p:spTree>
    <p:extLst>
      <p:ext uri="{BB962C8B-B14F-4D97-AF65-F5344CB8AC3E}">
        <p14:creationId xmlns:p14="http://schemas.microsoft.com/office/powerpoint/2010/main" val="246987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EB821-F988-9D43-920A-E5CD94961C25}" type="slidenum">
              <a:rPr lang="en-US" smtClean="0"/>
              <a:t>11</a:t>
            </a:fld>
            <a:endParaRPr lang="en-US"/>
          </a:p>
        </p:txBody>
      </p:sp>
    </p:spTree>
    <p:extLst>
      <p:ext uri="{BB962C8B-B14F-4D97-AF65-F5344CB8AC3E}">
        <p14:creationId xmlns:p14="http://schemas.microsoft.com/office/powerpoint/2010/main" val="182221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EB821-F988-9D43-920A-E5CD94961C25}" type="slidenum">
              <a:rPr lang="en-US" smtClean="0"/>
              <a:t>12</a:t>
            </a:fld>
            <a:endParaRPr lang="en-US"/>
          </a:p>
        </p:txBody>
      </p:sp>
    </p:spTree>
    <p:extLst>
      <p:ext uri="{BB962C8B-B14F-4D97-AF65-F5344CB8AC3E}">
        <p14:creationId xmlns:p14="http://schemas.microsoft.com/office/powerpoint/2010/main" val="322275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EB821-F988-9D43-920A-E5CD94961C25}" type="slidenum">
              <a:rPr lang="en-US" smtClean="0"/>
              <a:t>13</a:t>
            </a:fld>
            <a:endParaRPr lang="en-US"/>
          </a:p>
        </p:txBody>
      </p:sp>
    </p:spTree>
    <p:extLst>
      <p:ext uri="{BB962C8B-B14F-4D97-AF65-F5344CB8AC3E}">
        <p14:creationId xmlns:p14="http://schemas.microsoft.com/office/powerpoint/2010/main" val="3110828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EB821-F988-9D43-920A-E5CD94961C25}" type="slidenum">
              <a:rPr lang="en-US" smtClean="0"/>
              <a:t>14</a:t>
            </a:fld>
            <a:endParaRPr lang="en-US"/>
          </a:p>
        </p:txBody>
      </p:sp>
    </p:spTree>
    <p:extLst>
      <p:ext uri="{BB962C8B-B14F-4D97-AF65-F5344CB8AC3E}">
        <p14:creationId xmlns:p14="http://schemas.microsoft.com/office/powerpoint/2010/main" val="1202339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7D25DC-B972-F742-A3C1-E025329F6903}"/>
              </a:ext>
            </a:extLst>
          </p:cNvPr>
          <p:cNvSpPr/>
          <p:nvPr userDrawn="1"/>
        </p:nvSpPr>
        <p:spPr>
          <a:xfrm>
            <a:off x="0" y="0"/>
            <a:ext cx="12192000" cy="4999290"/>
          </a:xfrm>
          <a:prstGeom prst="rect">
            <a:avLst/>
          </a:prstGeom>
          <a:gradFill>
            <a:gsLst>
              <a:gs pos="0">
                <a:schemeClr val="accent1"/>
              </a:gs>
              <a:gs pos="100000">
                <a:srgbClr val="6C1D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0077167-B852-114C-BAB5-0C836648AC76}"/>
              </a:ext>
            </a:extLst>
          </p:cNvPr>
          <p:cNvPicPr>
            <a:picLocks noChangeAspect="1"/>
          </p:cNvPicPr>
          <p:nvPr userDrawn="1"/>
        </p:nvPicPr>
        <p:blipFill>
          <a:blip r:embed="rId2">
            <a:alphaModFix amt="12000"/>
          </a:blip>
          <a:stretch>
            <a:fillRect/>
          </a:stretch>
        </p:blipFill>
        <p:spPr>
          <a:xfrm>
            <a:off x="410198" y="203608"/>
            <a:ext cx="5397043" cy="5384550"/>
          </a:xfrm>
          <a:prstGeom prst="rect">
            <a:avLst/>
          </a:prstGeom>
        </p:spPr>
      </p:pic>
      <p:sp>
        <p:nvSpPr>
          <p:cNvPr id="8" name="Rectangle 7">
            <a:extLst>
              <a:ext uri="{FF2B5EF4-FFF2-40B4-BE49-F238E27FC236}">
                <a16:creationId xmlns:a16="http://schemas.microsoft.com/office/drawing/2014/main" id="{B8D1591C-711C-ED4D-B6D6-86E448C914B2}"/>
              </a:ext>
            </a:extLst>
          </p:cNvPr>
          <p:cNvSpPr/>
          <p:nvPr userDrawn="1"/>
        </p:nvSpPr>
        <p:spPr>
          <a:xfrm>
            <a:off x="0" y="4943419"/>
            <a:ext cx="12192000" cy="111741"/>
          </a:xfrm>
          <a:prstGeom prst="rect">
            <a:avLst/>
          </a:prstGeom>
          <a:gradFill>
            <a:gsLst>
              <a:gs pos="50000">
                <a:schemeClr val="accent3"/>
              </a:gs>
              <a:gs pos="0">
                <a:schemeClr val="accent2"/>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C43BD-6562-834C-9CC2-53B7B03F2D5D}"/>
              </a:ext>
            </a:extLst>
          </p:cNvPr>
          <p:cNvSpPr>
            <a:spLocks noGrp="1"/>
          </p:cNvSpPr>
          <p:nvPr>
            <p:ph type="ctrTitle"/>
          </p:nvPr>
        </p:nvSpPr>
        <p:spPr>
          <a:xfrm>
            <a:off x="568296" y="1369869"/>
            <a:ext cx="11055409" cy="2387600"/>
          </a:xfrm>
        </p:spPr>
        <p:txBody>
          <a:bodyPr lIns="0" tIns="0" rIns="0" bIns="0" anchor="b" anchorCtr="0"/>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7E2B8CF-5A35-2B4C-A3B9-82D216A178FA}"/>
              </a:ext>
            </a:extLst>
          </p:cNvPr>
          <p:cNvSpPr>
            <a:spLocks noGrp="1"/>
          </p:cNvSpPr>
          <p:nvPr>
            <p:ph type="subTitle" idx="1"/>
          </p:nvPr>
        </p:nvSpPr>
        <p:spPr>
          <a:xfrm>
            <a:off x="568296" y="3849544"/>
            <a:ext cx="11055409" cy="931003"/>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1144E19F-4F5F-4269-8B75-3ABA2F04A271}"/>
              </a:ext>
            </a:extLst>
          </p:cNvPr>
          <p:cNvPicPr>
            <a:picLocks noChangeAspect="1"/>
          </p:cNvPicPr>
          <p:nvPr userDrawn="1"/>
        </p:nvPicPr>
        <p:blipFill>
          <a:blip r:embed="rId3"/>
          <a:stretch>
            <a:fillRect/>
          </a:stretch>
        </p:blipFill>
        <p:spPr>
          <a:xfrm>
            <a:off x="8771300" y="5464290"/>
            <a:ext cx="2852405" cy="1095998"/>
          </a:xfrm>
          <a:prstGeom prst="rect">
            <a:avLst/>
          </a:prstGeom>
        </p:spPr>
      </p:pic>
    </p:spTree>
    <p:extLst>
      <p:ext uri="{BB962C8B-B14F-4D97-AF65-F5344CB8AC3E}">
        <p14:creationId xmlns:p14="http://schemas.microsoft.com/office/powerpoint/2010/main" val="23137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F6D2FFF-5063-AE4F-BCD6-BBFABD80D99A}"/>
              </a:ext>
            </a:extLst>
          </p:cNvPr>
          <p:cNvSpPr>
            <a:spLocks noGrp="1"/>
          </p:cNvSpPr>
          <p:nvPr>
            <p:ph type="sldNum" sz="quarter" idx="12"/>
          </p:nvPr>
        </p:nvSpPr>
        <p:spPr>
          <a:xfrm>
            <a:off x="8610600" y="6464344"/>
            <a:ext cx="2743200" cy="256733"/>
          </a:xfrm>
        </p:spPr>
        <p:txBody>
          <a:bodyPr lIns="0" tIns="0" rIns="0" bIns="0" anchor="b" anchorCtr="0"/>
          <a:lstStyle>
            <a:lvl1pPr>
              <a:defRPr sz="1000">
                <a:solidFill>
                  <a:schemeClr val="tx2"/>
                </a:solidFill>
              </a:defRPr>
            </a:lvl1pPr>
          </a:lstStyle>
          <a:p>
            <a:fld id="{0E6DE189-A9C5-D841-955F-078F10DB03F1}" type="slidenum">
              <a:rPr lang="en-US" smtClean="0"/>
              <a:pPr/>
              <a:t>‹#›</a:t>
            </a:fld>
            <a:endParaRPr lang="en-US" dirty="0"/>
          </a:p>
        </p:txBody>
      </p:sp>
      <p:sp>
        <p:nvSpPr>
          <p:cNvPr id="7" name="Rectangle 6">
            <a:extLst>
              <a:ext uri="{FF2B5EF4-FFF2-40B4-BE49-F238E27FC236}">
                <a16:creationId xmlns:a16="http://schemas.microsoft.com/office/drawing/2014/main" id="{EA67E5A7-4952-B747-AAB1-660E0E5694D7}"/>
              </a:ext>
            </a:extLst>
          </p:cNvPr>
          <p:cNvSpPr/>
          <p:nvPr userDrawn="1"/>
        </p:nvSpPr>
        <p:spPr>
          <a:xfrm>
            <a:off x="0" y="0"/>
            <a:ext cx="12192000" cy="365125"/>
          </a:xfrm>
          <a:prstGeom prst="rect">
            <a:avLst/>
          </a:prstGeom>
          <a:gradFill>
            <a:gsLst>
              <a:gs pos="0">
                <a:schemeClr val="accent1"/>
              </a:gs>
              <a:gs pos="100000">
                <a:srgbClr val="6C1D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5C6A10-7320-D846-BE76-2C2910FC1B1A}"/>
              </a:ext>
            </a:extLst>
          </p:cNvPr>
          <p:cNvSpPr/>
          <p:nvPr userDrawn="1"/>
        </p:nvSpPr>
        <p:spPr>
          <a:xfrm>
            <a:off x="0" y="299103"/>
            <a:ext cx="12192000" cy="111741"/>
          </a:xfrm>
          <a:prstGeom prst="rect">
            <a:avLst/>
          </a:prstGeom>
          <a:gradFill>
            <a:gsLst>
              <a:gs pos="50000">
                <a:schemeClr val="accent3"/>
              </a:gs>
              <a:gs pos="0">
                <a:schemeClr val="accent2"/>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2091A786-A6A1-4641-8B2D-5660E439FEFE}"/>
              </a:ext>
            </a:extLst>
          </p:cNvPr>
          <p:cNvCxnSpPr/>
          <p:nvPr userDrawn="1"/>
        </p:nvCxnSpPr>
        <p:spPr>
          <a:xfrm>
            <a:off x="838200" y="6296373"/>
            <a:ext cx="10515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9EDFC7D-021C-42C4-BCFA-5CA5BCCC0D77}"/>
              </a:ext>
            </a:extLst>
          </p:cNvPr>
          <p:cNvSpPr txBox="1"/>
          <p:nvPr userDrawn="1"/>
        </p:nvSpPr>
        <p:spPr>
          <a:xfrm>
            <a:off x="838200" y="6567189"/>
            <a:ext cx="6037243" cy="153888"/>
          </a:xfrm>
          <a:prstGeom prst="rect">
            <a:avLst/>
          </a:prstGeom>
          <a:noFill/>
        </p:spPr>
        <p:txBody>
          <a:bodyPr wrap="square" lIns="0" tIns="0" rIns="0" bIns="0" rtlCol="0" anchor="b" anchorCtr="0">
            <a:spAutoFit/>
          </a:bodyPr>
          <a:lstStyle/>
          <a:p>
            <a:r>
              <a:rPr lang="en-US" sz="1000" dirty="0">
                <a:solidFill>
                  <a:schemeClr val="accent1"/>
                </a:solidFill>
                <a:latin typeface="Arial" panose="020B0604020202020204" pitchFamily="34" charset="0"/>
                <a:cs typeface="Arial" panose="020B0604020202020204" pitchFamily="34" charset="0"/>
              </a:rPr>
              <a:t>National Collaborative for Infants &amp; Toddlers</a:t>
            </a:r>
          </a:p>
        </p:txBody>
      </p:sp>
    </p:spTree>
    <p:extLst>
      <p:ext uri="{BB962C8B-B14F-4D97-AF65-F5344CB8AC3E}">
        <p14:creationId xmlns:p14="http://schemas.microsoft.com/office/powerpoint/2010/main" val="275533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570C04-41C1-8A46-B4ED-7CF6F3B51A51}"/>
              </a:ext>
            </a:extLst>
          </p:cNvPr>
          <p:cNvPicPr>
            <a:picLocks noChangeAspect="1"/>
          </p:cNvPicPr>
          <p:nvPr userDrawn="1"/>
        </p:nvPicPr>
        <p:blipFill rotWithShape="1">
          <a:blip r:embed="rId2">
            <a:alphaModFix amt="5000"/>
          </a:blip>
          <a:srcRect r="59524" b="9432"/>
          <a:stretch/>
        </p:blipFill>
        <p:spPr>
          <a:xfrm>
            <a:off x="6656310" y="2098721"/>
            <a:ext cx="5535690" cy="4759279"/>
          </a:xfrm>
          <a:prstGeom prst="rect">
            <a:avLst/>
          </a:prstGeom>
        </p:spPr>
      </p:pic>
      <p:sp>
        <p:nvSpPr>
          <p:cNvPr id="6" name="Slide Number Placeholder 5">
            <a:extLst>
              <a:ext uri="{FF2B5EF4-FFF2-40B4-BE49-F238E27FC236}">
                <a16:creationId xmlns:a16="http://schemas.microsoft.com/office/drawing/2014/main" id="{3F6D2FFF-5063-AE4F-BCD6-BBFABD80D99A}"/>
              </a:ext>
            </a:extLst>
          </p:cNvPr>
          <p:cNvSpPr>
            <a:spLocks noGrp="1"/>
          </p:cNvSpPr>
          <p:nvPr>
            <p:ph type="sldNum" sz="quarter" idx="12"/>
          </p:nvPr>
        </p:nvSpPr>
        <p:spPr>
          <a:xfrm>
            <a:off x="8610600" y="6464344"/>
            <a:ext cx="2743200" cy="256733"/>
          </a:xfrm>
        </p:spPr>
        <p:txBody>
          <a:bodyPr lIns="0" tIns="0" rIns="0" bIns="0" anchor="b" anchorCtr="0"/>
          <a:lstStyle>
            <a:lvl1pPr>
              <a:defRPr sz="1000">
                <a:solidFill>
                  <a:schemeClr val="tx2"/>
                </a:solidFill>
              </a:defRPr>
            </a:lvl1pPr>
          </a:lstStyle>
          <a:p>
            <a:fld id="{0E6DE189-A9C5-D841-955F-078F10DB03F1}" type="slidenum">
              <a:rPr lang="en-US" smtClean="0"/>
              <a:pPr/>
              <a:t>‹#›</a:t>
            </a:fld>
            <a:endParaRPr lang="en-US" dirty="0"/>
          </a:p>
        </p:txBody>
      </p:sp>
      <p:sp>
        <p:nvSpPr>
          <p:cNvPr id="7" name="Rectangle 6">
            <a:extLst>
              <a:ext uri="{FF2B5EF4-FFF2-40B4-BE49-F238E27FC236}">
                <a16:creationId xmlns:a16="http://schemas.microsoft.com/office/drawing/2014/main" id="{EA67E5A7-4952-B747-AAB1-660E0E5694D7}"/>
              </a:ext>
            </a:extLst>
          </p:cNvPr>
          <p:cNvSpPr/>
          <p:nvPr userDrawn="1"/>
        </p:nvSpPr>
        <p:spPr>
          <a:xfrm>
            <a:off x="0" y="0"/>
            <a:ext cx="12192000" cy="365125"/>
          </a:xfrm>
          <a:prstGeom prst="rect">
            <a:avLst/>
          </a:prstGeom>
          <a:gradFill>
            <a:gsLst>
              <a:gs pos="0">
                <a:schemeClr val="accent1"/>
              </a:gs>
              <a:gs pos="100000">
                <a:srgbClr val="6C1D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5C6A10-7320-D846-BE76-2C2910FC1B1A}"/>
              </a:ext>
            </a:extLst>
          </p:cNvPr>
          <p:cNvSpPr/>
          <p:nvPr userDrawn="1"/>
        </p:nvSpPr>
        <p:spPr>
          <a:xfrm>
            <a:off x="0" y="299103"/>
            <a:ext cx="12192000" cy="111741"/>
          </a:xfrm>
          <a:prstGeom prst="rect">
            <a:avLst/>
          </a:prstGeom>
          <a:gradFill>
            <a:gsLst>
              <a:gs pos="50000">
                <a:schemeClr val="accent3"/>
              </a:gs>
              <a:gs pos="0">
                <a:schemeClr val="accent2"/>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2C57A91-FA19-4CA3-84D3-7C0985C4D74B}"/>
              </a:ext>
            </a:extLst>
          </p:cNvPr>
          <p:cNvCxnSpPr/>
          <p:nvPr userDrawn="1"/>
        </p:nvCxnSpPr>
        <p:spPr>
          <a:xfrm>
            <a:off x="838200" y="6296373"/>
            <a:ext cx="10515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1BD06F1-2281-4466-BF85-65A4F6092E7A}"/>
              </a:ext>
            </a:extLst>
          </p:cNvPr>
          <p:cNvSpPr txBox="1"/>
          <p:nvPr userDrawn="1"/>
        </p:nvSpPr>
        <p:spPr>
          <a:xfrm>
            <a:off x="838200" y="6567189"/>
            <a:ext cx="6037243" cy="153888"/>
          </a:xfrm>
          <a:prstGeom prst="rect">
            <a:avLst/>
          </a:prstGeom>
          <a:noFill/>
        </p:spPr>
        <p:txBody>
          <a:bodyPr wrap="square" lIns="0" tIns="0" rIns="0" bIns="0" rtlCol="0" anchor="b" anchorCtr="0">
            <a:spAutoFit/>
          </a:bodyPr>
          <a:lstStyle/>
          <a:p>
            <a:r>
              <a:rPr lang="en-US" sz="1000" dirty="0">
                <a:solidFill>
                  <a:schemeClr val="accent1"/>
                </a:solidFill>
                <a:latin typeface="Arial" panose="020B0604020202020204" pitchFamily="34" charset="0"/>
                <a:cs typeface="Arial" panose="020B0604020202020204" pitchFamily="34" charset="0"/>
              </a:rPr>
              <a:t>National Collaborative for Infants &amp; Toddlers</a:t>
            </a:r>
          </a:p>
        </p:txBody>
      </p:sp>
    </p:spTree>
    <p:extLst>
      <p:ext uri="{BB962C8B-B14F-4D97-AF65-F5344CB8AC3E}">
        <p14:creationId xmlns:p14="http://schemas.microsoft.com/office/powerpoint/2010/main" val="3141702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F6D2FFF-5063-AE4F-BCD6-BBFABD80D99A}"/>
              </a:ext>
            </a:extLst>
          </p:cNvPr>
          <p:cNvSpPr>
            <a:spLocks noGrp="1"/>
          </p:cNvSpPr>
          <p:nvPr>
            <p:ph type="sldNum" sz="quarter" idx="12"/>
          </p:nvPr>
        </p:nvSpPr>
        <p:spPr>
          <a:xfrm>
            <a:off x="8610600" y="6464344"/>
            <a:ext cx="2743200" cy="256733"/>
          </a:xfrm>
        </p:spPr>
        <p:txBody>
          <a:bodyPr lIns="0" tIns="0" rIns="0" bIns="0" anchor="b" anchorCtr="0"/>
          <a:lstStyle>
            <a:lvl1pPr>
              <a:defRPr sz="1000">
                <a:solidFill>
                  <a:schemeClr val="tx2"/>
                </a:solidFill>
              </a:defRPr>
            </a:lvl1pPr>
          </a:lstStyle>
          <a:p>
            <a:fld id="{0E6DE189-A9C5-D841-955F-078F10DB03F1}" type="slidenum">
              <a:rPr lang="en-US" smtClean="0"/>
              <a:pPr/>
              <a:t>‹#›</a:t>
            </a:fld>
            <a:endParaRPr lang="en-US" dirty="0"/>
          </a:p>
        </p:txBody>
      </p:sp>
      <p:cxnSp>
        <p:nvCxnSpPr>
          <p:cNvPr id="7" name="Straight Connector 6">
            <a:extLst>
              <a:ext uri="{FF2B5EF4-FFF2-40B4-BE49-F238E27FC236}">
                <a16:creationId xmlns:a16="http://schemas.microsoft.com/office/drawing/2014/main" id="{EB46033F-9487-4833-BDE2-E6D446275F35}"/>
              </a:ext>
            </a:extLst>
          </p:cNvPr>
          <p:cNvCxnSpPr/>
          <p:nvPr userDrawn="1"/>
        </p:nvCxnSpPr>
        <p:spPr>
          <a:xfrm>
            <a:off x="838200" y="6296373"/>
            <a:ext cx="10515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1C97F4-F4FE-4460-833A-BA461344276E}"/>
              </a:ext>
            </a:extLst>
          </p:cNvPr>
          <p:cNvSpPr txBox="1"/>
          <p:nvPr userDrawn="1"/>
        </p:nvSpPr>
        <p:spPr>
          <a:xfrm>
            <a:off x="838200" y="6567189"/>
            <a:ext cx="6037243" cy="153888"/>
          </a:xfrm>
          <a:prstGeom prst="rect">
            <a:avLst/>
          </a:prstGeom>
          <a:noFill/>
        </p:spPr>
        <p:txBody>
          <a:bodyPr wrap="square" lIns="0" tIns="0" rIns="0" bIns="0" rtlCol="0" anchor="b" anchorCtr="0">
            <a:spAutoFit/>
          </a:bodyPr>
          <a:lstStyle/>
          <a:p>
            <a:r>
              <a:rPr lang="en-US" sz="1000" dirty="0">
                <a:solidFill>
                  <a:schemeClr val="accent1"/>
                </a:solidFill>
                <a:latin typeface="Arial" panose="020B0604020202020204" pitchFamily="34" charset="0"/>
                <a:cs typeface="Arial" panose="020B0604020202020204" pitchFamily="34" charset="0"/>
              </a:rPr>
              <a:t>National Collaborative for Infants &amp; Toddlers</a:t>
            </a:r>
          </a:p>
        </p:txBody>
      </p:sp>
    </p:spTree>
    <p:extLst>
      <p:ext uri="{BB962C8B-B14F-4D97-AF65-F5344CB8AC3E}">
        <p14:creationId xmlns:p14="http://schemas.microsoft.com/office/powerpoint/2010/main" val="773520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00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53D46-F7B9-8A47-BD1C-7D8145688669}"/>
              </a:ext>
            </a:extLst>
          </p:cNvPr>
          <p:cNvPicPr>
            <a:picLocks noChangeAspect="1"/>
          </p:cNvPicPr>
          <p:nvPr userDrawn="1"/>
        </p:nvPicPr>
        <p:blipFill rotWithShape="1">
          <a:blip r:embed="rId2">
            <a:alphaModFix amt="5000"/>
          </a:blip>
          <a:srcRect r="59524" b="9432"/>
          <a:stretch/>
        </p:blipFill>
        <p:spPr>
          <a:xfrm>
            <a:off x="6656310" y="2098721"/>
            <a:ext cx="5535690" cy="4759279"/>
          </a:xfrm>
          <a:prstGeom prst="rect">
            <a:avLst/>
          </a:prstGeom>
        </p:spPr>
      </p:pic>
      <p:sp>
        <p:nvSpPr>
          <p:cNvPr id="6" name="Slide Number Placeholder 5">
            <a:extLst>
              <a:ext uri="{FF2B5EF4-FFF2-40B4-BE49-F238E27FC236}">
                <a16:creationId xmlns:a16="http://schemas.microsoft.com/office/drawing/2014/main" id="{3F6D2FFF-5063-AE4F-BCD6-BBFABD80D99A}"/>
              </a:ext>
            </a:extLst>
          </p:cNvPr>
          <p:cNvSpPr>
            <a:spLocks noGrp="1"/>
          </p:cNvSpPr>
          <p:nvPr>
            <p:ph type="sldNum" sz="quarter" idx="12"/>
          </p:nvPr>
        </p:nvSpPr>
        <p:spPr>
          <a:xfrm>
            <a:off x="8610600" y="6464344"/>
            <a:ext cx="2743200" cy="257131"/>
          </a:xfrm>
        </p:spPr>
        <p:txBody>
          <a:bodyPr lIns="0" tIns="0" rIns="0" bIns="0" anchor="b" anchorCtr="0"/>
          <a:lstStyle>
            <a:lvl1pPr>
              <a:defRPr sz="1000">
                <a:solidFill>
                  <a:schemeClr val="tx2"/>
                </a:solidFill>
              </a:defRPr>
            </a:lvl1pPr>
          </a:lstStyle>
          <a:p>
            <a:fld id="{0E6DE189-A9C5-D841-955F-078F10DB03F1}" type="slidenum">
              <a:rPr lang="en-US" smtClean="0"/>
              <a:pPr/>
              <a:t>‹#›</a:t>
            </a:fld>
            <a:endParaRPr lang="en-US" dirty="0"/>
          </a:p>
        </p:txBody>
      </p:sp>
      <p:cxnSp>
        <p:nvCxnSpPr>
          <p:cNvPr id="7" name="Straight Connector 6">
            <a:extLst>
              <a:ext uri="{FF2B5EF4-FFF2-40B4-BE49-F238E27FC236}">
                <a16:creationId xmlns:a16="http://schemas.microsoft.com/office/drawing/2014/main" id="{BA4B3E33-31B6-4367-A2EF-A661393AFB22}"/>
              </a:ext>
            </a:extLst>
          </p:cNvPr>
          <p:cNvCxnSpPr/>
          <p:nvPr userDrawn="1"/>
        </p:nvCxnSpPr>
        <p:spPr>
          <a:xfrm>
            <a:off x="838200" y="6296373"/>
            <a:ext cx="10515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D549BC2-DA3F-4C6C-BFE5-BEC6DE6F0D20}"/>
              </a:ext>
            </a:extLst>
          </p:cNvPr>
          <p:cNvSpPr txBox="1"/>
          <p:nvPr userDrawn="1"/>
        </p:nvSpPr>
        <p:spPr>
          <a:xfrm>
            <a:off x="838200" y="6567189"/>
            <a:ext cx="6037243" cy="153888"/>
          </a:xfrm>
          <a:prstGeom prst="rect">
            <a:avLst/>
          </a:prstGeom>
          <a:noFill/>
        </p:spPr>
        <p:txBody>
          <a:bodyPr wrap="square" lIns="0" tIns="0" rIns="0" bIns="0" rtlCol="0" anchor="b" anchorCtr="0">
            <a:spAutoFit/>
          </a:bodyPr>
          <a:lstStyle/>
          <a:p>
            <a:r>
              <a:rPr lang="en-US" sz="1000" dirty="0">
                <a:solidFill>
                  <a:schemeClr val="accent1"/>
                </a:solidFill>
                <a:latin typeface="Arial" panose="020B0604020202020204" pitchFamily="34" charset="0"/>
                <a:cs typeface="Arial" panose="020B0604020202020204" pitchFamily="34" charset="0"/>
              </a:rPr>
              <a:t>National Collaborative for Infants &amp; Toddlers</a:t>
            </a:r>
          </a:p>
        </p:txBody>
      </p:sp>
    </p:spTree>
    <p:extLst>
      <p:ext uri="{BB962C8B-B14F-4D97-AF65-F5344CB8AC3E}">
        <p14:creationId xmlns:p14="http://schemas.microsoft.com/office/powerpoint/2010/main" val="1842142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221279-A682-E943-A8AE-600475DB3FB6}"/>
              </a:ext>
            </a:extLst>
          </p:cNvPr>
          <p:cNvPicPr>
            <a:picLocks noChangeAspect="1"/>
          </p:cNvPicPr>
          <p:nvPr userDrawn="1"/>
        </p:nvPicPr>
        <p:blipFill rotWithShape="1">
          <a:blip r:embed="rId2">
            <a:alphaModFix amt="5000"/>
          </a:blip>
          <a:srcRect r="59524" b="9432"/>
          <a:stretch/>
        </p:blipFill>
        <p:spPr>
          <a:xfrm>
            <a:off x="6656310" y="2098721"/>
            <a:ext cx="5535690" cy="4759279"/>
          </a:xfrm>
          <a:prstGeom prst="rect">
            <a:avLst/>
          </a:prstGeom>
        </p:spPr>
      </p:pic>
    </p:spTree>
    <p:extLst>
      <p:ext uri="{BB962C8B-B14F-4D97-AF65-F5344CB8AC3E}">
        <p14:creationId xmlns:p14="http://schemas.microsoft.com/office/powerpoint/2010/main" val="4174249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chemeClr val="accent3"/>
            </a:gs>
            <a:gs pos="100000">
              <a:srgbClr val="CF7500"/>
            </a:gs>
          </a:gsLst>
          <a:lin ang="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EB7D4D-AB78-164D-A708-4AC064CE9EC2}"/>
              </a:ext>
            </a:extLst>
          </p:cNvPr>
          <p:cNvPicPr>
            <a:picLocks noChangeAspect="1"/>
          </p:cNvPicPr>
          <p:nvPr userDrawn="1"/>
        </p:nvPicPr>
        <p:blipFill rotWithShape="1">
          <a:blip r:embed="rId2">
            <a:alphaModFix amt="12000"/>
          </a:blip>
          <a:srcRect b="8321"/>
          <a:stretch/>
        </p:blipFill>
        <p:spPr>
          <a:xfrm rot="5400000">
            <a:off x="-267828" y="558370"/>
            <a:ext cx="6276914" cy="5741261"/>
          </a:xfrm>
          <a:prstGeom prst="rect">
            <a:avLst/>
          </a:prstGeom>
        </p:spPr>
      </p:pic>
      <p:sp>
        <p:nvSpPr>
          <p:cNvPr id="2" name="Title 1">
            <a:extLst>
              <a:ext uri="{FF2B5EF4-FFF2-40B4-BE49-F238E27FC236}">
                <a16:creationId xmlns:a16="http://schemas.microsoft.com/office/drawing/2014/main" id="{32FB0E9E-DC48-7D40-849F-415ADC3E99A3}"/>
              </a:ext>
            </a:extLst>
          </p:cNvPr>
          <p:cNvSpPr>
            <a:spLocks noGrp="1"/>
          </p:cNvSpPr>
          <p:nvPr>
            <p:ph type="title"/>
          </p:nvPr>
        </p:nvSpPr>
        <p:spPr>
          <a:xfrm>
            <a:off x="568295" y="913872"/>
            <a:ext cx="11055409" cy="2852737"/>
          </a:xfrm>
        </p:spPr>
        <p:txBody>
          <a:bodyPr lIns="0" tIns="0" rIns="0" bIns="0" anchor="b">
            <a:normAutofit/>
          </a:bodyPr>
          <a:lstStyle>
            <a:lvl1pPr>
              <a:defRPr sz="4800">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8D3CA6DF-0EB8-4DEE-B77A-BB7EB86F08B3}"/>
              </a:ext>
            </a:extLst>
          </p:cNvPr>
          <p:cNvPicPr>
            <a:picLocks noChangeAspect="1"/>
          </p:cNvPicPr>
          <p:nvPr userDrawn="1"/>
        </p:nvPicPr>
        <p:blipFill>
          <a:blip r:embed="rId3"/>
          <a:stretch>
            <a:fillRect/>
          </a:stretch>
        </p:blipFill>
        <p:spPr>
          <a:xfrm>
            <a:off x="9768493" y="5571366"/>
            <a:ext cx="1940271" cy="745523"/>
          </a:xfrm>
          <a:prstGeom prst="rect">
            <a:avLst/>
          </a:prstGeom>
        </p:spPr>
      </p:pic>
    </p:spTree>
    <p:extLst>
      <p:ext uri="{BB962C8B-B14F-4D97-AF65-F5344CB8AC3E}">
        <p14:creationId xmlns:p14="http://schemas.microsoft.com/office/powerpoint/2010/main" val="3687946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0">
              <a:schemeClr val="accent4"/>
            </a:gs>
            <a:gs pos="97000">
              <a:srgbClr val="A9431E"/>
            </a:gs>
          </a:gsLst>
          <a:lin ang="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04EC4F-A80D-4644-AB56-D5A7C58DCADB}"/>
              </a:ext>
            </a:extLst>
          </p:cNvPr>
          <p:cNvPicPr>
            <a:picLocks noChangeAspect="1"/>
          </p:cNvPicPr>
          <p:nvPr userDrawn="1"/>
        </p:nvPicPr>
        <p:blipFill rotWithShape="1">
          <a:blip r:embed="rId2">
            <a:alphaModFix amt="12000"/>
          </a:blip>
          <a:srcRect b="8321"/>
          <a:stretch/>
        </p:blipFill>
        <p:spPr>
          <a:xfrm rot="5400000">
            <a:off x="-267828" y="558370"/>
            <a:ext cx="6276914" cy="5741261"/>
          </a:xfrm>
          <a:prstGeom prst="rect">
            <a:avLst/>
          </a:prstGeom>
        </p:spPr>
      </p:pic>
      <p:sp>
        <p:nvSpPr>
          <p:cNvPr id="2" name="Title 1">
            <a:extLst>
              <a:ext uri="{FF2B5EF4-FFF2-40B4-BE49-F238E27FC236}">
                <a16:creationId xmlns:a16="http://schemas.microsoft.com/office/drawing/2014/main" id="{32FB0E9E-DC48-7D40-849F-415ADC3E99A3}"/>
              </a:ext>
            </a:extLst>
          </p:cNvPr>
          <p:cNvSpPr>
            <a:spLocks noGrp="1"/>
          </p:cNvSpPr>
          <p:nvPr>
            <p:ph type="title"/>
          </p:nvPr>
        </p:nvSpPr>
        <p:spPr>
          <a:xfrm>
            <a:off x="568295" y="913872"/>
            <a:ext cx="11055409" cy="2852737"/>
          </a:xfrm>
        </p:spPr>
        <p:txBody>
          <a:bodyPr lIns="0" tIns="0" rIns="0" bIns="0" anchor="b">
            <a:normAutofit/>
          </a:bodyPr>
          <a:lstStyle>
            <a:lvl1pPr>
              <a:defRPr sz="4800">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31827C3E-0BDD-4D17-8F80-0E1D78CEB69D}"/>
              </a:ext>
            </a:extLst>
          </p:cNvPr>
          <p:cNvPicPr>
            <a:picLocks noChangeAspect="1"/>
          </p:cNvPicPr>
          <p:nvPr userDrawn="1"/>
        </p:nvPicPr>
        <p:blipFill>
          <a:blip r:embed="rId3"/>
          <a:stretch>
            <a:fillRect/>
          </a:stretch>
        </p:blipFill>
        <p:spPr>
          <a:xfrm>
            <a:off x="9821656" y="5571366"/>
            <a:ext cx="1940271" cy="745523"/>
          </a:xfrm>
          <a:prstGeom prst="rect">
            <a:avLst/>
          </a:prstGeom>
        </p:spPr>
      </p:pic>
    </p:spTree>
    <p:extLst>
      <p:ext uri="{BB962C8B-B14F-4D97-AF65-F5344CB8AC3E}">
        <p14:creationId xmlns:p14="http://schemas.microsoft.com/office/powerpoint/2010/main" val="1117034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bg>
      <p:bgPr>
        <a:gradFill>
          <a:gsLst>
            <a:gs pos="0">
              <a:schemeClr val="accent2"/>
            </a:gs>
            <a:gs pos="100000">
              <a:srgbClr val="008675"/>
            </a:gs>
          </a:gsLst>
          <a:lin ang="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85E436-FA71-5C48-BEDF-ABEDB1390193}"/>
              </a:ext>
            </a:extLst>
          </p:cNvPr>
          <p:cNvPicPr>
            <a:picLocks noChangeAspect="1"/>
          </p:cNvPicPr>
          <p:nvPr userDrawn="1"/>
        </p:nvPicPr>
        <p:blipFill rotWithShape="1">
          <a:blip r:embed="rId2">
            <a:alphaModFix amt="12000"/>
          </a:blip>
          <a:srcRect b="8321"/>
          <a:stretch/>
        </p:blipFill>
        <p:spPr>
          <a:xfrm rot="5400000">
            <a:off x="-267828" y="558370"/>
            <a:ext cx="6276914" cy="5741261"/>
          </a:xfrm>
          <a:prstGeom prst="rect">
            <a:avLst/>
          </a:prstGeom>
        </p:spPr>
      </p:pic>
      <p:sp>
        <p:nvSpPr>
          <p:cNvPr id="2" name="Title 1">
            <a:extLst>
              <a:ext uri="{FF2B5EF4-FFF2-40B4-BE49-F238E27FC236}">
                <a16:creationId xmlns:a16="http://schemas.microsoft.com/office/drawing/2014/main" id="{32FB0E9E-DC48-7D40-849F-415ADC3E99A3}"/>
              </a:ext>
            </a:extLst>
          </p:cNvPr>
          <p:cNvSpPr>
            <a:spLocks noGrp="1"/>
          </p:cNvSpPr>
          <p:nvPr>
            <p:ph type="title"/>
          </p:nvPr>
        </p:nvSpPr>
        <p:spPr>
          <a:xfrm>
            <a:off x="568295" y="913872"/>
            <a:ext cx="11055409" cy="2852737"/>
          </a:xfrm>
        </p:spPr>
        <p:txBody>
          <a:bodyPr lIns="0" tIns="0" rIns="0" bIns="0" anchor="b">
            <a:normAutofit/>
          </a:bodyPr>
          <a:lstStyle>
            <a:lvl1pPr>
              <a:defRPr sz="4800">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BC13559F-07E9-45B0-8F58-8395D7ADCC88}"/>
              </a:ext>
            </a:extLst>
          </p:cNvPr>
          <p:cNvPicPr>
            <a:picLocks noChangeAspect="1"/>
          </p:cNvPicPr>
          <p:nvPr userDrawn="1"/>
        </p:nvPicPr>
        <p:blipFill>
          <a:blip r:embed="rId3"/>
          <a:stretch>
            <a:fillRect/>
          </a:stretch>
        </p:blipFill>
        <p:spPr>
          <a:xfrm>
            <a:off x="9779126" y="5571366"/>
            <a:ext cx="1940271" cy="745523"/>
          </a:xfrm>
          <a:prstGeom prst="rect">
            <a:avLst/>
          </a:prstGeom>
        </p:spPr>
      </p:pic>
    </p:spTree>
    <p:extLst>
      <p:ext uri="{BB962C8B-B14F-4D97-AF65-F5344CB8AC3E}">
        <p14:creationId xmlns:p14="http://schemas.microsoft.com/office/powerpoint/2010/main" val="99765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7D25DC-B972-F742-A3C1-E025329F6903}"/>
              </a:ext>
            </a:extLst>
          </p:cNvPr>
          <p:cNvSpPr/>
          <p:nvPr userDrawn="1"/>
        </p:nvSpPr>
        <p:spPr>
          <a:xfrm>
            <a:off x="0" y="0"/>
            <a:ext cx="12192000" cy="6858000"/>
          </a:xfrm>
          <a:prstGeom prst="rect">
            <a:avLst/>
          </a:prstGeom>
          <a:gradFill>
            <a:gsLst>
              <a:gs pos="0">
                <a:schemeClr val="accent1"/>
              </a:gs>
              <a:gs pos="100000">
                <a:srgbClr val="6C1D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0077167-B852-114C-BAB5-0C836648AC76}"/>
              </a:ext>
            </a:extLst>
          </p:cNvPr>
          <p:cNvPicPr>
            <a:picLocks noChangeAspect="1"/>
          </p:cNvPicPr>
          <p:nvPr userDrawn="1"/>
        </p:nvPicPr>
        <p:blipFill rotWithShape="1">
          <a:blip r:embed="rId2">
            <a:alphaModFix amt="12000"/>
          </a:blip>
          <a:srcRect t="5696" b="9605"/>
          <a:stretch/>
        </p:blipFill>
        <p:spPr>
          <a:xfrm>
            <a:off x="410198" y="0"/>
            <a:ext cx="8115735" cy="6858000"/>
          </a:xfrm>
          <a:prstGeom prst="rect">
            <a:avLst/>
          </a:prstGeom>
        </p:spPr>
      </p:pic>
      <p:sp>
        <p:nvSpPr>
          <p:cNvPr id="8" name="Rectangle 7">
            <a:extLst>
              <a:ext uri="{FF2B5EF4-FFF2-40B4-BE49-F238E27FC236}">
                <a16:creationId xmlns:a16="http://schemas.microsoft.com/office/drawing/2014/main" id="{B8D1591C-711C-ED4D-B6D6-86E448C914B2}"/>
              </a:ext>
            </a:extLst>
          </p:cNvPr>
          <p:cNvSpPr/>
          <p:nvPr userDrawn="1"/>
        </p:nvSpPr>
        <p:spPr>
          <a:xfrm>
            <a:off x="0" y="6404387"/>
            <a:ext cx="12192000" cy="453613"/>
          </a:xfrm>
          <a:prstGeom prst="rect">
            <a:avLst/>
          </a:prstGeom>
          <a:gradFill>
            <a:gsLst>
              <a:gs pos="50000">
                <a:schemeClr val="accent3"/>
              </a:gs>
              <a:gs pos="0">
                <a:schemeClr val="accent2"/>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C43BD-6562-834C-9CC2-53B7B03F2D5D}"/>
              </a:ext>
            </a:extLst>
          </p:cNvPr>
          <p:cNvSpPr>
            <a:spLocks noGrp="1"/>
          </p:cNvSpPr>
          <p:nvPr>
            <p:ph type="ctrTitle"/>
          </p:nvPr>
        </p:nvSpPr>
        <p:spPr>
          <a:xfrm>
            <a:off x="568296" y="1369869"/>
            <a:ext cx="11055409" cy="2387600"/>
          </a:xfrm>
        </p:spPr>
        <p:txBody>
          <a:bodyPr lIns="0" tIns="0" rIns="0" bIns="0" anchor="b" anchorCtr="0"/>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7E2B8CF-5A35-2B4C-A3B9-82D216A178FA}"/>
              </a:ext>
            </a:extLst>
          </p:cNvPr>
          <p:cNvSpPr>
            <a:spLocks noGrp="1"/>
          </p:cNvSpPr>
          <p:nvPr>
            <p:ph type="subTitle" idx="1"/>
          </p:nvPr>
        </p:nvSpPr>
        <p:spPr>
          <a:xfrm>
            <a:off x="568296" y="3849544"/>
            <a:ext cx="11055409" cy="931003"/>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ED962828-6F6E-41AE-ACCC-A5DF0892D80F}"/>
              </a:ext>
            </a:extLst>
          </p:cNvPr>
          <p:cNvPicPr>
            <a:picLocks noChangeAspect="1"/>
          </p:cNvPicPr>
          <p:nvPr userDrawn="1"/>
        </p:nvPicPr>
        <p:blipFill>
          <a:blip r:embed="rId3"/>
          <a:stretch>
            <a:fillRect/>
          </a:stretch>
        </p:blipFill>
        <p:spPr>
          <a:xfrm>
            <a:off x="9683433" y="5381308"/>
            <a:ext cx="1940271" cy="745523"/>
          </a:xfrm>
          <a:prstGeom prst="rect">
            <a:avLst/>
          </a:prstGeom>
        </p:spPr>
      </p:pic>
    </p:spTree>
    <p:extLst>
      <p:ext uri="{BB962C8B-B14F-4D97-AF65-F5344CB8AC3E}">
        <p14:creationId xmlns:p14="http://schemas.microsoft.com/office/powerpoint/2010/main" val="404348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7D25DC-B972-F742-A3C1-E025329F6903}"/>
              </a:ext>
            </a:extLst>
          </p:cNvPr>
          <p:cNvSpPr/>
          <p:nvPr userDrawn="1"/>
        </p:nvSpPr>
        <p:spPr>
          <a:xfrm>
            <a:off x="0" y="0"/>
            <a:ext cx="12192000" cy="6858000"/>
          </a:xfrm>
          <a:prstGeom prst="rect">
            <a:avLst/>
          </a:prstGeom>
          <a:gradFill>
            <a:gsLst>
              <a:gs pos="0">
                <a:schemeClr val="accent1"/>
              </a:gs>
              <a:gs pos="100000">
                <a:srgbClr val="6C1D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0077167-B852-114C-BAB5-0C836648AC76}"/>
              </a:ext>
            </a:extLst>
          </p:cNvPr>
          <p:cNvPicPr>
            <a:picLocks noChangeAspect="1"/>
          </p:cNvPicPr>
          <p:nvPr userDrawn="1"/>
        </p:nvPicPr>
        <p:blipFill rotWithShape="1">
          <a:blip r:embed="rId2">
            <a:alphaModFix amt="12000"/>
          </a:blip>
          <a:srcRect t="5696" b="9605"/>
          <a:stretch/>
        </p:blipFill>
        <p:spPr>
          <a:xfrm>
            <a:off x="410198" y="0"/>
            <a:ext cx="8115735" cy="6858000"/>
          </a:xfrm>
          <a:prstGeom prst="rect">
            <a:avLst/>
          </a:prstGeom>
        </p:spPr>
      </p:pic>
      <p:pic>
        <p:nvPicPr>
          <p:cNvPr id="5" name="Picture 4">
            <a:extLst>
              <a:ext uri="{FF2B5EF4-FFF2-40B4-BE49-F238E27FC236}">
                <a16:creationId xmlns:a16="http://schemas.microsoft.com/office/drawing/2014/main" id="{84B035A4-1E2C-411C-BAC7-8DB494C0C2B7}"/>
              </a:ext>
            </a:extLst>
          </p:cNvPr>
          <p:cNvPicPr>
            <a:picLocks noChangeAspect="1"/>
          </p:cNvPicPr>
          <p:nvPr userDrawn="1"/>
        </p:nvPicPr>
        <p:blipFill>
          <a:blip r:embed="rId3"/>
          <a:stretch>
            <a:fillRect/>
          </a:stretch>
        </p:blipFill>
        <p:spPr>
          <a:xfrm>
            <a:off x="9683433" y="5636489"/>
            <a:ext cx="1940271" cy="745523"/>
          </a:xfrm>
          <a:prstGeom prst="rect">
            <a:avLst/>
          </a:prstGeom>
        </p:spPr>
      </p:pic>
    </p:spTree>
    <p:extLst>
      <p:ext uri="{BB962C8B-B14F-4D97-AF65-F5344CB8AC3E}">
        <p14:creationId xmlns:p14="http://schemas.microsoft.com/office/powerpoint/2010/main" val="202940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67EC-841C-E04F-8E71-59434EFE2F9E}"/>
              </a:ext>
            </a:extLst>
          </p:cNvPr>
          <p:cNvSpPr>
            <a:spLocks noGrp="1"/>
          </p:cNvSpPr>
          <p:nvPr>
            <p:ph type="title"/>
          </p:nvPr>
        </p:nvSpPr>
        <p:spPr>
          <a:xfrm>
            <a:off x="838200" y="487110"/>
            <a:ext cx="10515600" cy="1051134"/>
          </a:xfrm>
        </p:spPr>
        <p:txBody>
          <a:bodyPr lIns="0" tIns="0" rIns="0" bIns="0" anchor="b" anchorCtr="0">
            <a:normAutofit/>
          </a:bodyPr>
          <a:lstStyle>
            <a:lvl1pPr>
              <a:defRPr sz="3600"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63F5D5D-7393-D644-81A1-D374C12DB27C}"/>
              </a:ext>
            </a:extLst>
          </p:cNvPr>
          <p:cNvSpPr>
            <a:spLocks noGrp="1"/>
          </p:cNvSpPr>
          <p:nvPr>
            <p:ph idx="1"/>
          </p:nvPr>
        </p:nvSpPr>
        <p:spPr>
          <a:xfrm>
            <a:off x="838200" y="1825625"/>
            <a:ext cx="10515600" cy="4326528"/>
          </a:xfrm>
        </p:spPr>
        <p:txBody>
          <a:bodyPr lIns="0" tIns="0" rIns="0" bIns="0">
            <a:normAutofit/>
          </a:bodyPr>
          <a:lstStyle>
            <a:lvl1pPr>
              <a:spcBef>
                <a:spcPts val="0"/>
              </a:spcBef>
              <a:spcAft>
                <a:spcPts val="1800"/>
              </a:spcAft>
              <a:defRPr sz="2000"/>
            </a:lvl1pPr>
            <a:lvl2pPr>
              <a:spcBef>
                <a:spcPts val="0"/>
              </a:spcBef>
              <a:spcAft>
                <a:spcPts val="1600"/>
              </a:spcAft>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F6D2FFF-5063-AE4F-BCD6-BBFABD80D99A}"/>
              </a:ext>
            </a:extLst>
          </p:cNvPr>
          <p:cNvSpPr>
            <a:spLocks noGrp="1"/>
          </p:cNvSpPr>
          <p:nvPr>
            <p:ph type="sldNum" sz="quarter" idx="12"/>
          </p:nvPr>
        </p:nvSpPr>
        <p:spPr>
          <a:xfrm>
            <a:off x="8610600" y="6464344"/>
            <a:ext cx="2743200" cy="256733"/>
          </a:xfrm>
        </p:spPr>
        <p:txBody>
          <a:bodyPr lIns="0" tIns="0" rIns="0" bIns="0" anchor="b" anchorCtr="0"/>
          <a:lstStyle>
            <a:lvl1pPr>
              <a:defRPr sz="1000">
                <a:solidFill>
                  <a:schemeClr val="tx2"/>
                </a:solidFill>
              </a:defRPr>
            </a:lvl1pPr>
          </a:lstStyle>
          <a:p>
            <a:fld id="{0E6DE189-A9C5-D841-955F-078F10DB03F1}" type="slidenum">
              <a:rPr lang="en-US" smtClean="0"/>
              <a:pPr/>
              <a:t>‹#›</a:t>
            </a:fld>
            <a:endParaRPr lang="en-US" dirty="0"/>
          </a:p>
        </p:txBody>
      </p:sp>
      <p:sp>
        <p:nvSpPr>
          <p:cNvPr id="7" name="Rectangle 6">
            <a:extLst>
              <a:ext uri="{FF2B5EF4-FFF2-40B4-BE49-F238E27FC236}">
                <a16:creationId xmlns:a16="http://schemas.microsoft.com/office/drawing/2014/main" id="{EA67E5A7-4952-B747-AAB1-660E0E5694D7}"/>
              </a:ext>
            </a:extLst>
          </p:cNvPr>
          <p:cNvSpPr/>
          <p:nvPr userDrawn="1"/>
        </p:nvSpPr>
        <p:spPr>
          <a:xfrm>
            <a:off x="0" y="0"/>
            <a:ext cx="12192000" cy="365125"/>
          </a:xfrm>
          <a:prstGeom prst="rect">
            <a:avLst/>
          </a:prstGeom>
          <a:gradFill>
            <a:gsLst>
              <a:gs pos="0">
                <a:schemeClr val="accent1"/>
              </a:gs>
              <a:gs pos="100000">
                <a:srgbClr val="6C1D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5C6A10-7320-D846-BE76-2C2910FC1B1A}"/>
              </a:ext>
            </a:extLst>
          </p:cNvPr>
          <p:cNvSpPr/>
          <p:nvPr userDrawn="1"/>
        </p:nvSpPr>
        <p:spPr>
          <a:xfrm>
            <a:off x="0" y="299103"/>
            <a:ext cx="12192000" cy="111741"/>
          </a:xfrm>
          <a:prstGeom prst="rect">
            <a:avLst/>
          </a:prstGeom>
          <a:gradFill>
            <a:gsLst>
              <a:gs pos="50000">
                <a:schemeClr val="accent3"/>
              </a:gs>
              <a:gs pos="0">
                <a:schemeClr val="accent2"/>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2511383-F500-E343-83EC-8F22F3AB8210}"/>
              </a:ext>
            </a:extLst>
          </p:cNvPr>
          <p:cNvCxnSpPr/>
          <p:nvPr userDrawn="1"/>
        </p:nvCxnSpPr>
        <p:spPr>
          <a:xfrm>
            <a:off x="838200" y="6296373"/>
            <a:ext cx="10515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155605-17EF-4120-872F-EF28951CABA5}"/>
              </a:ext>
            </a:extLst>
          </p:cNvPr>
          <p:cNvSpPr txBox="1"/>
          <p:nvPr userDrawn="1"/>
        </p:nvSpPr>
        <p:spPr>
          <a:xfrm>
            <a:off x="838200" y="6567189"/>
            <a:ext cx="6037243" cy="153888"/>
          </a:xfrm>
          <a:prstGeom prst="rect">
            <a:avLst/>
          </a:prstGeom>
          <a:noFill/>
        </p:spPr>
        <p:txBody>
          <a:bodyPr wrap="square" lIns="0" tIns="0" rIns="0" bIns="0" rtlCol="0" anchor="b" anchorCtr="0">
            <a:spAutoFit/>
          </a:bodyPr>
          <a:lstStyle/>
          <a:p>
            <a:r>
              <a:rPr lang="en-US" sz="1000" dirty="0">
                <a:solidFill>
                  <a:schemeClr val="accent1"/>
                </a:solidFill>
                <a:latin typeface="Arial" panose="020B0604020202020204" pitchFamily="34" charset="0"/>
                <a:cs typeface="Arial" panose="020B0604020202020204" pitchFamily="34" charset="0"/>
              </a:rPr>
              <a:t>National Collaborative for Infants &amp; Toddlers</a:t>
            </a:r>
          </a:p>
        </p:txBody>
      </p:sp>
    </p:spTree>
    <p:extLst>
      <p:ext uri="{BB962C8B-B14F-4D97-AF65-F5344CB8AC3E}">
        <p14:creationId xmlns:p14="http://schemas.microsoft.com/office/powerpoint/2010/main" val="175743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67EC-841C-E04F-8E71-59434EFE2F9E}"/>
              </a:ext>
            </a:extLst>
          </p:cNvPr>
          <p:cNvSpPr>
            <a:spLocks noGrp="1"/>
          </p:cNvSpPr>
          <p:nvPr>
            <p:ph type="title"/>
          </p:nvPr>
        </p:nvSpPr>
        <p:spPr>
          <a:xfrm>
            <a:off x="838200" y="487110"/>
            <a:ext cx="10515600" cy="1051134"/>
          </a:xfrm>
        </p:spPr>
        <p:txBody>
          <a:bodyPr lIns="0" tIns="0" rIns="0" bIns="0" anchor="b" anchorCtr="0">
            <a:normAutofit/>
          </a:bodyPr>
          <a:lstStyle>
            <a:lvl1pPr>
              <a:defRPr sz="3600"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63F5D5D-7393-D644-81A1-D374C12DB27C}"/>
              </a:ext>
            </a:extLst>
          </p:cNvPr>
          <p:cNvSpPr>
            <a:spLocks noGrp="1"/>
          </p:cNvSpPr>
          <p:nvPr>
            <p:ph idx="1"/>
          </p:nvPr>
        </p:nvSpPr>
        <p:spPr>
          <a:xfrm>
            <a:off x="838200" y="3792072"/>
            <a:ext cx="10515600" cy="2360080"/>
          </a:xfrm>
        </p:spPr>
        <p:txBody>
          <a:bodyPr lIns="0" tIns="0" rIns="0" bIns="0">
            <a:normAutofit/>
          </a:bodyPr>
          <a:lstStyle>
            <a:lvl1pPr marL="0" indent="0">
              <a:spcBef>
                <a:spcPts val="0"/>
              </a:spcBef>
              <a:spcAft>
                <a:spcPts val="1800"/>
              </a:spcAft>
              <a:buNone/>
              <a:defRPr sz="1700"/>
            </a:lvl1pPr>
            <a:lvl2pPr>
              <a:spcBef>
                <a:spcPts val="0"/>
              </a:spcBef>
              <a:spcAft>
                <a:spcPts val="1600"/>
              </a:spcAft>
              <a:defRPr sz="15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F6D2FFF-5063-AE4F-BCD6-BBFABD80D99A}"/>
              </a:ext>
            </a:extLst>
          </p:cNvPr>
          <p:cNvSpPr>
            <a:spLocks noGrp="1"/>
          </p:cNvSpPr>
          <p:nvPr>
            <p:ph type="sldNum" sz="quarter" idx="12"/>
          </p:nvPr>
        </p:nvSpPr>
        <p:spPr>
          <a:xfrm>
            <a:off x="8610600" y="6464344"/>
            <a:ext cx="2743200" cy="256733"/>
          </a:xfrm>
        </p:spPr>
        <p:txBody>
          <a:bodyPr lIns="0" tIns="0" rIns="0" bIns="0" anchor="b" anchorCtr="0"/>
          <a:lstStyle>
            <a:lvl1pPr>
              <a:defRPr sz="1000">
                <a:solidFill>
                  <a:schemeClr val="tx2"/>
                </a:solidFill>
              </a:defRPr>
            </a:lvl1pPr>
          </a:lstStyle>
          <a:p>
            <a:fld id="{0E6DE189-A9C5-D841-955F-078F10DB03F1}" type="slidenum">
              <a:rPr lang="en-US" smtClean="0"/>
              <a:pPr/>
              <a:t>‹#›</a:t>
            </a:fld>
            <a:endParaRPr lang="en-US" dirty="0"/>
          </a:p>
        </p:txBody>
      </p:sp>
      <p:sp>
        <p:nvSpPr>
          <p:cNvPr id="7" name="Rectangle 6">
            <a:extLst>
              <a:ext uri="{FF2B5EF4-FFF2-40B4-BE49-F238E27FC236}">
                <a16:creationId xmlns:a16="http://schemas.microsoft.com/office/drawing/2014/main" id="{EA67E5A7-4952-B747-AAB1-660E0E5694D7}"/>
              </a:ext>
            </a:extLst>
          </p:cNvPr>
          <p:cNvSpPr/>
          <p:nvPr userDrawn="1"/>
        </p:nvSpPr>
        <p:spPr>
          <a:xfrm>
            <a:off x="0" y="0"/>
            <a:ext cx="12192000" cy="365125"/>
          </a:xfrm>
          <a:prstGeom prst="rect">
            <a:avLst/>
          </a:prstGeom>
          <a:gradFill>
            <a:gsLst>
              <a:gs pos="0">
                <a:schemeClr val="accent1"/>
              </a:gs>
              <a:gs pos="100000">
                <a:srgbClr val="6C1D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5C6A10-7320-D846-BE76-2C2910FC1B1A}"/>
              </a:ext>
            </a:extLst>
          </p:cNvPr>
          <p:cNvSpPr/>
          <p:nvPr userDrawn="1"/>
        </p:nvSpPr>
        <p:spPr>
          <a:xfrm>
            <a:off x="0" y="299103"/>
            <a:ext cx="12192000" cy="111741"/>
          </a:xfrm>
          <a:prstGeom prst="rect">
            <a:avLst/>
          </a:prstGeom>
          <a:gradFill>
            <a:gsLst>
              <a:gs pos="50000">
                <a:schemeClr val="accent3"/>
              </a:gs>
              <a:gs pos="0">
                <a:schemeClr val="accent2"/>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2511383-F500-E343-83EC-8F22F3AB8210}"/>
              </a:ext>
            </a:extLst>
          </p:cNvPr>
          <p:cNvCxnSpPr/>
          <p:nvPr userDrawn="1"/>
        </p:nvCxnSpPr>
        <p:spPr>
          <a:xfrm>
            <a:off x="838200" y="6296373"/>
            <a:ext cx="10515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155605-17EF-4120-872F-EF28951CABA5}"/>
              </a:ext>
            </a:extLst>
          </p:cNvPr>
          <p:cNvSpPr txBox="1"/>
          <p:nvPr userDrawn="1"/>
        </p:nvSpPr>
        <p:spPr>
          <a:xfrm>
            <a:off x="838200" y="6567189"/>
            <a:ext cx="6037243" cy="153888"/>
          </a:xfrm>
          <a:prstGeom prst="rect">
            <a:avLst/>
          </a:prstGeom>
          <a:noFill/>
        </p:spPr>
        <p:txBody>
          <a:bodyPr wrap="square" lIns="0" tIns="0" rIns="0" bIns="0" rtlCol="0" anchor="b" anchorCtr="0">
            <a:spAutoFit/>
          </a:bodyPr>
          <a:lstStyle/>
          <a:p>
            <a:r>
              <a:rPr lang="en-US" sz="1000" dirty="0">
                <a:solidFill>
                  <a:schemeClr val="accent1"/>
                </a:solidFill>
                <a:latin typeface="Arial" panose="020B0604020202020204" pitchFamily="34" charset="0"/>
                <a:cs typeface="Arial" panose="020B0604020202020204" pitchFamily="34" charset="0"/>
              </a:rPr>
              <a:t>National Collaborative for Infants &amp; Toddlers</a:t>
            </a:r>
          </a:p>
        </p:txBody>
      </p:sp>
    </p:spTree>
    <p:extLst>
      <p:ext uri="{BB962C8B-B14F-4D97-AF65-F5344CB8AC3E}">
        <p14:creationId xmlns:p14="http://schemas.microsoft.com/office/powerpoint/2010/main" val="297187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67EC-841C-E04F-8E71-59434EFE2F9E}"/>
              </a:ext>
            </a:extLst>
          </p:cNvPr>
          <p:cNvSpPr>
            <a:spLocks noGrp="1"/>
          </p:cNvSpPr>
          <p:nvPr>
            <p:ph type="title"/>
          </p:nvPr>
        </p:nvSpPr>
        <p:spPr>
          <a:xfrm>
            <a:off x="838200" y="487110"/>
            <a:ext cx="10515600" cy="1051134"/>
          </a:xfrm>
        </p:spPr>
        <p:txBody>
          <a:bodyPr lIns="0" tIns="0" rIns="0" bIns="0" anchor="b" anchorCtr="0">
            <a:normAutofit/>
          </a:bodyPr>
          <a:lstStyle>
            <a:lvl1pPr>
              <a:defRPr sz="3600"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63F5D5D-7393-D644-81A1-D374C12DB27C}"/>
              </a:ext>
            </a:extLst>
          </p:cNvPr>
          <p:cNvSpPr>
            <a:spLocks noGrp="1"/>
          </p:cNvSpPr>
          <p:nvPr>
            <p:ph idx="1"/>
          </p:nvPr>
        </p:nvSpPr>
        <p:spPr>
          <a:xfrm>
            <a:off x="838200" y="1825625"/>
            <a:ext cx="5257800" cy="4351338"/>
          </a:xfrm>
        </p:spPr>
        <p:txBody>
          <a:bodyPr lIns="0" tIns="0" rIns="0" bIns="0">
            <a:normAutofit/>
          </a:bodyPr>
          <a:lstStyle>
            <a:lvl1pPr marL="342900" indent="-342900">
              <a:lnSpc>
                <a:spcPct val="90000"/>
              </a:lnSpc>
              <a:spcBef>
                <a:spcPts val="0"/>
              </a:spcBef>
              <a:spcAft>
                <a:spcPts val="1800"/>
              </a:spcAft>
              <a:buFont typeface="Arial" panose="020B0604020202020204" pitchFamily="34" charset="0"/>
              <a:buChar char="•"/>
              <a:defRPr sz="20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F6D2FFF-5063-AE4F-BCD6-BBFABD80D99A}"/>
              </a:ext>
            </a:extLst>
          </p:cNvPr>
          <p:cNvSpPr>
            <a:spLocks noGrp="1"/>
          </p:cNvSpPr>
          <p:nvPr>
            <p:ph type="sldNum" sz="quarter" idx="12"/>
          </p:nvPr>
        </p:nvSpPr>
        <p:spPr>
          <a:xfrm>
            <a:off x="8610600" y="6464344"/>
            <a:ext cx="2743200" cy="256733"/>
          </a:xfrm>
        </p:spPr>
        <p:txBody>
          <a:bodyPr lIns="0" tIns="0" rIns="0" bIns="0" anchor="b" anchorCtr="0"/>
          <a:lstStyle>
            <a:lvl1pPr>
              <a:defRPr sz="1000">
                <a:solidFill>
                  <a:schemeClr val="tx2"/>
                </a:solidFill>
              </a:defRPr>
            </a:lvl1pPr>
          </a:lstStyle>
          <a:p>
            <a:fld id="{0E6DE189-A9C5-D841-955F-078F10DB03F1}" type="slidenum">
              <a:rPr lang="en-US" smtClean="0"/>
              <a:pPr/>
              <a:t>‹#›</a:t>
            </a:fld>
            <a:endParaRPr lang="en-US" dirty="0"/>
          </a:p>
        </p:txBody>
      </p:sp>
      <p:sp>
        <p:nvSpPr>
          <p:cNvPr id="7" name="Rectangle 6">
            <a:extLst>
              <a:ext uri="{FF2B5EF4-FFF2-40B4-BE49-F238E27FC236}">
                <a16:creationId xmlns:a16="http://schemas.microsoft.com/office/drawing/2014/main" id="{EA67E5A7-4952-B747-AAB1-660E0E5694D7}"/>
              </a:ext>
            </a:extLst>
          </p:cNvPr>
          <p:cNvSpPr/>
          <p:nvPr userDrawn="1"/>
        </p:nvSpPr>
        <p:spPr>
          <a:xfrm>
            <a:off x="0" y="0"/>
            <a:ext cx="12192000" cy="365125"/>
          </a:xfrm>
          <a:prstGeom prst="rect">
            <a:avLst/>
          </a:prstGeom>
          <a:gradFill>
            <a:gsLst>
              <a:gs pos="0">
                <a:schemeClr val="accent1"/>
              </a:gs>
              <a:gs pos="100000">
                <a:srgbClr val="6C1D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5C6A10-7320-D846-BE76-2C2910FC1B1A}"/>
              </a:ext>
            </a:extLst>
          </p:cNvPr>
          <p:cNvSpPr/>
          <p:nvPr userDrawn="1"/>
        </p:nvSpPr>
        <p:spPr>
          <a:xfrm>
            <a:off x="0" y="299103"/>
            <a:ext cx="12192000" cy="111741"/>
          </a:xfrm>
          <a:prstGeom prst="rect">
            <a:avLst/>
          </a:prstGeom>
          <a:gradFill>
            <a:gsLst>
              <a:gs pos="50000">
                <a:schemeClr val="accent3"/>
              </a:gs>
              <a:gs pos="0">
                <a:schemeClr val="accent2"/>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37F92E43-F39A-1A44-9552-3D0EB1F489B3}"/>
              </a:ext>
            </a:extLst>
          </p:cNvPr>
          <p:cNvSpPr>
            <a:spLocks noGrp="1"/>
          </p:cNvSpPr>
          <p:nvPr>
            <p:ph type="pic" sz="quarter" idx="13"/>
          </p:nvPr>
        </p:nvSpPr>
        <p:spPr>
          <a:xfrm>
            <a:off x="6273800" y="1823904"/>
            <a:ext cx="5080000" cy="4353059"/>
          </a:xfrm>
          <a:solidFill>
            <a:schemeClr val="bg1"/>
          </a:solidFill>
        </p:spPr>
        <p:txBody>
          <a:bodyPr lIns="0" tIns="0" rIns="0" bIns="0" anchor="ctr" anchorCtr="0"/>
          <a:lstStyle>
            <a:lvl1pPr marL="0" indent="0" algn="ctr">
              <a:buNone/>
              <a:defRPr>
                <a:solidFill>
                  <a:schemeClr val="tx2"/>
                </a:solidFill>
              </a:defRPr>
            </a:lvl1pPr>
          </a:lstStyle>
          <a:p>
            <a:endParaRPr lang="en-US" dirty="0"/>
          </a:p>
        </p:txBody>
      </p:sp>
      <p:cxnSp>
        <p:nvCxnSpPr>
          <p:cNvPr id="11" name="Straight Connector 10">
            <a:extLst>
              <a:ext uri="{FF2B5EF4-FFF2-40B4-BE49-F238E27FC236}">
                <a16:creationId xmlns:a16="http://schemas.microsoft.com/office/drawing/2014/main" id="{5C8A909B-86DD-45BE-AD36-F4024AFEB74F}"/>
              </a:ext>
            </a:extLst>
          </p:cNvPr>
          <p:cNvCxnSpPr/>
          <p:nvPr userDrawn="1"/>
        </p:nvCxnSpPr>
        <p:spPr>
          <a:xfrm>
            <a:off x="838200" y="6296373"/>
            <a:ext cx="10515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60A4D3-E25F-45AC-9C24-0442E2712BC7}"/>
              </a:ext>
            </a:extLst>
          </p:cNvPr>
          <p:cNvSpPr txBox="1"/>
          <p:nvPr userDrawn="1"/>
        </p:nvSpPr>
        <p:spPr>
          <a:xfrm>
            <a:off x="838200" y="6567189"/>
            <a:ext cx="6037243" cy="153888"/>
          </a:xfrm>
          <a:prstGeom prst="rect">
            <a:avLst/>
          </a:prstGeom>
          <a:noFill/>
        </p:spPr>
        <p:txBody>
          <a:bodyPr wrap="square" lIns="0" tIns="0" rIns="0" bIns="0" rtlCol="0" anchor="b" anchorCtr="0">
            <a:spAutoFit/>
          </a:bodyPr>
          <a:lstStyle/>
          <a:p>
            <a:r>
              <a:rPr lang="en-US" sz="1000" dirty="0">
                <a:solidFill>
                  <a:schemeClr val="accent1"/>
                </a:solidFill>
                <a:latin typeface="Arial" panose="020B0604020202020204" pitchFamily="34" charset="0"/>
                <a:cs typeface="Arial" panose="020B0604020202020204" pitchFamily="34" charset="0"/>
              </a:rPr>
              <a:t>National Collaborative for Infants &amp; Toddlers</a:t>
            </a:r>
          </a:p>
        </p:txBody>
      </p:sp>
    </p:spTree>
    <p:extLst>
      <p:ext uri="{BB962C8B-B14F-4D97-AF65-F5344CB8AC3E}">
        <p14:creationId xmlns:p14="http://schemas.microsoft.com/office/powerpoint/2010/main" val="36113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67EC-841C-E04F-8E71-59434EFE2F9E}"/>
              </a:ext>
            </a:extLst>
          </p:cNvPr>
          <p:cNvSpPr>
            <a:spLocks noGrp="1"/>
          </p:cNvSpPr>
          <p:nvPr>
            <p:ph type="title"/>
          </p:nvPr>
        </p:nvSpPr>
        <p:spPr>
          <a:xfrm>
            <a:off x="838200" y="487110"/>
            <a:ext cx="10515600" cy="1051134"/>
          </a:xfrm>
        </p:spPr>
        <p:txBody>
          <a:bodyPr lIns="0" tIns="0" rIns="0" bIns="0" anchor="b" anchorCtr="0">
            <a:normAutofit/>
          </a:bodyPr>
          <a:lstStyle>
            <a:lvl1pPr>
              <a:defRPr sz="3600"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63F5D5D-7393-D644-81A1-D374C12DB27C}"/>
              </a:ext>
            </a:extLst>
          </p:cNvPr>
          <p:cNvSpPr>
            <a:spLocks noGrp="1"/>
          </p:cNvSpPr>
          <p:nvPr>
            <p:ph idx="1"/>
          </p:nvPr>
        </p:nvSpPr>
        <p:spPr>
          <a:xfrm>
            <a:off x="838200" y="1825625"/>
            <a:ext cx="5257800" cy="4351338"/>
          </a:xfrm>
        </p:spPr>
        <p:txBody>
          <a:bodyPr lIns="0" tIns="0" rIns="0" bIns="0">
            <a:normAutofit/>
          </a:bodyPr>
          <a:lstStyle>
            <a:lvl1pPr marL="342900" indent="-342900">
              <a:lnSpc>
                <a:spcPct val="90000"/>
              </a:lnSpc>
              <a:spcBef>
                <a:spcPts val="0"/>
              </a:spcBef>
              <a:spcAft>
                <a:spcPts val="1800"/>
              </a:spcAft>
              <a:buFont typeface="Arial" panose="020B0604020202020204" pitchFamily="34" charset="0"/>
              <a:buChar char="•"/>
              <a:defRPr sz="20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F6D2FFF-5063-AE4F-BCD6-BBFABD80D99A}"/>
              </a:ext>
            </a:extLst>
          </p:cNvPr>
          <p:cNvSpPr>
            <a:spLocks noGrp="1"/>
          </p:cNvSpPr>
          <p:nvPr>
            <p:ph type="sldNum" sz="quarter" idx="12"/>
          </p:nvPr>
        </p:nvSpPr>
        <p:spPr>
          <a:xfrm>
            <a:off x="8610600" y="6464344"/>
            <a:ext cx="2743200" cy="256733"/>
          </a:xfrm>
        </p:spPr>
        <p:txBody>
          <a:bodyPr lIns="0" tIns="0" rIns="0" bIns="0" anchor="b" anchorCtr="0"/>
          <a:lstStyle>
            <a:lvl1pPr>
              <a:defRPr sz="1000">
                <a:solidFill>
                  <a:schemeClr val="tx2"/>
                </a:solidFill>
              </a:defRPr>
            </a:lvl1pPr>
          </a:lstStyle>
          <a:p>
            <a:fld id="{0E6DE189-A9C5-D841-955F-078F10DB03F1}" type="slidenum">
              <a:rPr lang="en-US" smtClean="0"/>
              <a:pPr/>
              <a:t>‹#›</a:t>
            </a:fld>
            <a:endParaRPr lang="en-US" dirty="0"/>
          </a:p>
        </p:txBody>
      </p:sp>
      <p:sp>
        <p:nvSpPr>
          <p:cNvPr id="7" name="Rectangle 6">
            <a:extLst>
              <a:ext uri="{FF2B5EF4-FFF2-40B4-BE49-F238E27FC236}">
                <a16:creationId xmlns:a16="http://schemas.microsoft.com/office/drawing/2014/main" id="{EA67E5A7-4952-B747-AAB1-660E0E5694D7}"/>
              </a:ext>
            </a:extLst>
          </p:cNvPr>
          <p:cNvSpPr/>
          <p:nvPr userDrawn="1"/>
        </p:nvSpPr>
        <p:spPr>
          <a:xfrm>
            <a:off x="0" y="0"/>
            <a:ext cx="12192000" cy="365125"/>
          </a:xfrm>
          <a:prstGeom prst="rect">
            <a:avLst/>
          </a:prstGeom>
          <a:gradFill>
            <a:gsLst>
              <a:gs pos="0">
                <a:schemeClr val="accent1"/>
              </a:gs>
              <a:gs pos="100000">
                <a:srgbClr val="6C1D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5C6A10-7320-D846-BE76-2C2910FC1B1A}"/>
              </a:ext>
            </a:extLst>
          </p:cNvPr>
          <p:cNvSpPr/>
          <p:nvPr userDrawn="1"/>
        </p:nvSpPr>
        <p:spPr>
          <a:xfrm>
            <a:off x="0" y="299103"/>
            <a:ext cx="12192000" cy="111741"/>
          </a:xfrm>
          <a:prstGeom prst="rect">
            <a:avLst/>
          </a:prstGeom>
          <a:gradFill>
            <a:gsLst>
              <a:gs pos="50000">
                <a:schemeClr val="accent3"/>
              </a:gs>
              <a:gs pos="0">
                <a:schemeClr val="accent2"/>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C8A909B-86DD-45BE-AD36-F4024AFEB74F}"/>
              </a:ext>
            </a:extLst>
          </p:cNvPr>
          <p:cNvCxnSpPr/>
          <p:nvPr userDrawn="1"/>
        </p:nvCxnSpPr>
        <p:spPr>
          <a:xfrm>
            <a:off x="838200" y="6296373"/>
            <a:ext cx="10515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60A4D3-E25F-45AC-9C24-0442E2712BC7}"/>
              </a:ext>
            </a:extLst>
          </p:cNvPr>
          <p:cNvSpPr txBox="1"/>
          <p:nvPr userDrawn="1"/>
        </p:nvSpPr>
        <p:spPr>
          <a:xfrm>
            <a:off x="838200" y="6567189"/>
            <a:ext cx="6037243" cy="153888"/>
          </a:xfrm>
          <a:prstGeom prst="rect">
            <a:avLst/>
          </a:prstGeom>
          <a:noFill/>
        </p:spPr>
        <p:txBody>
          <a:bodyPr wrap="square" lIns="0" tIns="0" rIns="0" bIns="0" rtlCol="0" anchor="b" anchorCtr="0">
            <a:spAutoFit/>
          </a:bodyPr>
          <a:lstStyle/>
          <a:p>
            <a:r>
              <a:rPr lang="en-US" sz="1000" dirty="0">
                <a:solidFill>
                  <a:schemeClr val="accent1"/>
                </a:solidFill>
                <a:latin typeface="Arial" panose="020B0604020202020204" pitchFamily="34" charset="0"/>
                <a:cs typeface="Arial" panose="020B0604020202020204" pitchFamily="34" charset="0"/>
              </a:rPr>
              <a:t>National Collaborative for Infants &amp; Toddlers</a:t>
            </a:r>
          </a:p>
        </p:txBody>
      </p:sp>
    </p:spTree>
    <p:extLst>
      <p:ext uri="{BB962C8B-B14F-4D97-AF65-F5344CB8AC3E}">
        <p14:creationId xmlns:p14="http://schemas.microsoft.com/office/powerpoint/2010/main" val="224207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67EC-841C-E04F-8E71-59434EFE2F9E}"/>
              </a:ext>
            </a:extLst>
          </p:cNvPr>
          <p:cNvSpPr>
            <a:spLocks noGrp="1"/>
          </p:cNvSpPr>
          <p:nvPr>
            <p:ph type="title"/>
          </p:nvPr>
        </p:nvSpPr>
        <p:spPr>
          <a:xfrm>
            <a:off x="838200" y="487110"/>
            <a:ext cx="10515600" cy="1051134"/>
          </a:xfrm>
        </p:spPr>
        <p:txBody>
          <a:bodyPr lIns="0" tIns="0" rIns="0" bIns="0" anchor="b" anchorCtr="0">
            <a:normAutofit/>
          </a:bodyPr>
          <a:lstStyle>
            <a:lvl1pPr>
              <a:defRPr sz="3600"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63F5D5D-7393-D644-81A1-D374C12DB27C}"/>
              </a:ext>
            </a:extLst>
          </p:cNvPr>
          <p:cNvSpPr>
            <a:spLocks noGrp="1"/>
          </p:cNvSpPr>
          <p:nvPr>
            <p:ph idx="1"/>
          </p:nvPr>
        </p:nvSpPr>
        <p:spPr>
          <a:xfrm>
            <a:off x="838200" y="1825625"/>
            <a:ext cx="5257800" cy="4351338"/>
          </a:xfrm>
        </p:spPr>
        <p:txBody>
          <a:bodyPr lIns="0" tIns="0" rIns="0" bIns="0">
            <a:normAutofit/>
          </a:bodyPr>
          <a:lstStyle>
            <a:lvl1pPr marL="0" indent="0">
              <a:lnSpc>
                <a:spcPct val="90000"/>
              </a:lnSpc>
              <a:spcBef>
                <a:spcPts val="1600"/>
              </a:spcBef>
              <a:buNone/>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F6D2FFF-5063-AE4F-BCD6-BBFABD80D99A}"/>
              </a:ext>
            </a:extLst>
          </p:cNvPr>
          <p:cNvSpPr>
            <a:spLocks noGrp="1"/>
          </p:cNvSpPr>
          <p:nvPr>
            <p:ph type="sldNum" sz="quarter" idx="12"/>
          </p:nvPr>
        </p:nvSpPr>
        <p:spPr>
          <a:xfrm>
            <a:off x="8610600" y="6464344"/>
            <a:ext cx="2743200" cy="257131"/>
          </a:xfrm>
        </p:spPr>
        <p:txBody>
          <a:bodyPr lIns="0" tIns="0" rIns="0" bIns="0" anchor="b" anchorCtr="0"/>
          <a:lstStyle>
            <a:lvl1pPr>
              <a:defRPr sz="1000">
                <a:solidFill>
                  <a:schemeClr val="tx2"/>
                </a:solidFill>
              </a:defRPr>
            </a:lvl1pPr>
          </a:lstStyle>
          <a:p>
            <a:fld id="{0E6DE189-A9C5-D841-955F-078F10DB03F1}" type="slidenum">
              <a:rPr lang="en-US" smtClean="0"/>
              <a:pPr/>
              <a:t>‹#›</a:t>
            </a:fld>
            <a:endParaRPr lang="en-US" dirty="0"/>
          </a:p>
        </p:txBody>
      </p:sp>
      <p:sp>
        <p:nvSpPr>
          <p:cNvPr id="7" name="Rectangle 6">
            <a:extLst>
              <a:ext uri="{FF2B5EF4-FFF2-40B4-BE49-F238E27FC236}">
                <a16:creationId xmlns:a16="http://schemas.microsoft.com/office/drawing/2014/main" id="{EA67E5A7-4952-B747-AAB1-660E0E5694D7}"/>
              </a:ext>
            </a:extLst>
          </p:cNvPr>
          <p:cNvSpPr/>
          <p:nvPr userDrawn="1"/>
        </p:nvSpPr>
        <p:spPr>
          <a:xfrm>
            <a:off x="0" y="0"/>
            <a:ext cx="12192000" cy="365125"/>
          </a:xfrm>
          <a:prstGeom prst="rect">
            <a:avLst/>
          </a:prstGeom>
          <a:gradFill>
            <a:gsLst>
              <a:gs pos="0">
                <a:schemeClr val="accent1"/>
              </a:gs>
              <a:gs pos="100000">
                <a:srgbClr val="6C1D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5C6A10-7320-D846-BE76-2C2910FC1B1A}"/>
              </a:ext>
            </a:extLst>
          </p:cNvPr>
          <p:cNvSpPr/>
          <p:nvPr userDrawn="1"/>
        </p:nvSpPr>
        <p:spPr>
          <a:xfrm>
            <a:off x="0" y="299103"/>
            <a:ext cx="12192000" cy="111741"/>
          </a:xfrm>
          <a:prstGeom prst="rect">
            <a:avLst/>
          </a:prstGeom>
          <a:gradFill>
            <a:gsLst>
              <a:gs pos="50000">
                <a:schemeClr val="accent3"/>
              </a:gs>
              <a:gs pos="0">
                <a:schemeClr val="accent2"/>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685CBAC6-CFA0-B547-93CC-F2FA98E8537C}"/>
              </a:ext>
            </a:extLst>
          </p:cNvPr>
          <p:cNvSpPr>
            <a:spLocks noGrp="1"/>
          </p:cNvSpPr>
          <p:nvPr>
            <p:ph type="pic" sz="quarter" idx="14"/>
          </p:nvPr>
        </p:nvSpPr>
        <p:spPr>
          <a:xfrm>
            <a:off x="6273800" y="1822183"/>
            <a:ext cx="2459736" cy="2103120"/>
          </a:xfrm>
          <a:solidFill>
            <a:schemeClr val="bg1"/>
          </a:solidFill>
        </p:spPr>
        <p:txBody>
          <a:bodyPr lIns="0" tIns="0" rIns="0" bIns="0" anchor="ctr" anchorCtr="0"/>
          <a:lstStyle>
            <a:lvl1pPr marL="0" indent="0" algn="ctr">
              <a:buNone/>
              <a:defRPr>
                <a:solidFill>
                  <a:schemeClr val="tx2"/>
                </a:solidFill>
              </a:defRPr>
            </a:lvl1pPr>
          </a:lstStyle>
          <a:p>
            <a:endParaRPr lang="en-US" dirty="0"/>
          </a:p>
        </p:txBody>
      </p:sp>
      <p:sp>
        <p:nvSpPr>
          <p:cNvPr id="15" name="Picture Placeholder 8">
            <a:extLst>
              <a:ext uri="{FF2B5EF4-FFF2-40B4-BE49-F238E27FC236}">
                <a16:creationId xmlns:a16="http://schemas.microsoft.com/office/drawing/2014/main" id="{CAF8E542-C1A6-534F-8981-8DD854A2C0E5}"/>
              </a:ext>
            </a:extLst>
          </p:cNvPr>
          <p:cNvSpPr>
            <a:spLocks noGrp="1"/>
          </p:cNvSpPr>
          <p:nvPr>
            <p:ph type="pic" sz="quarter" idx="15"/>
          </p:nvPr>
        </p:nvSpPr>
        <p:spPr>
          <a:xfrm>
            <a:off x="6273800" y="4073843"/>
            <a:ext cx="2459736" cy="2103120"/>
          </a:xfrm>
          <a:solidFill>
            <a:schemeClr val="bg1"/>
          </a:solidFill>
        </p:spPr>
        <p:txBody>
          <a:bodyPr lIns="0" tIns="0" rIns="0" bIns="0" anchor="ctr" anchorCtr="0"/>
          <a:lstStyle>
            <a:lvl1pPr marL="0" indent="0" algn="ctr">
              <a:buNone/>
              <a:defRPr>
                <a:solidFill>
                  <a:schemeClr val="tx2"/>
                </a:solidFill>
              </a:defRPr>
            </a:lvl1pPr>
          </a:lstStyle>
          <a:p>
            <a:endParaRPr lang="en-US" dirty="0"/>
          </a:p>
        </p:txBody>
      </p:sp>
      <p:sp>
        <p:nvSpPr>
          <p:cNvPr id="16" name="Picture Placeholder 8">
            <a:extLst>
              <a:ext uri="{FF2B5EF4-FFF2-40B4-BE49-F238E27FC236}">
                <a16:creationId xmlns:a16="http://schemas.microsoft.com/office/drawing/2014/main" id="{1EC7E80E-1CB9-4045-8226-46B9E6287AD6}"/>
              </a:ext>
            </a:extLst>
          </p:cNvPr>
          <p:cNvSpPr>
            <a:spLocks noGrp="1"/>
          </p:cNvSpPr>
          <p:nvPr>
            <p:ph type="pic" sz="quarter" idx="16"/>
          </p:nvPr>
        </p:nvSpPr>
        <p:spPr>
          <a:xfrm>
            <a:off x="8894064" y="1822183"/>
            <a:ext cx="2459736" cy="2103120"/>
          </a:xfrm>
          <a:solidFill>
            <a:schemeClr val="bg1"/>
          </a:solidFill>
        </p:spPr>
        <p:txBody>
          <a:bodyPr lIns="0" tIns="0" rIns="0" bIns="0" anchor="ctr" anchorCtr="0"/>
          <a:lstStyle>
            <a:lvl1pPr marL="0" indent="0" algn="ctr">
              <a:buNone/>
              <a:defRPr>
                <a:solidFill>
                  <a:schemeClr val="tx2"/>
                </a:solidFill>
              </a:defRPr>
            </a:lvl1pPr>
          </a:lstStyle>
          <a:p>
            <a:endParaRPr lang="en-US" dirty="0"/>
          </a:p>
        </p:txBody>
      </p:sp>
      <p:sp>
        <p:nvSpPr>
          <p:cNvPr id="17" name="Picture Placeholder 8">
            <a:extLst>
              <a:ext uri="{FF2B5EF4-FFF2-40B4-BE49-F238E27FC236}">
                <a16:creationId xmlns:a16="http://schemas.microsoft.com/office/drawing/2014/main" id="{4238F4BA-5764-4243-8D1F-C4D46CBB1ABF}"/>
              </a:ext>
            </a:extLst>
          </p:cNvPr>
          <p:cNvSpPr>
            <a:spLocks noGrp="1"/>
          </p:cNvSpPr>
          <p:nvPr>
            <p:ph type="pic" sz="quarter" idx="17"/>
          </p:nvPr>
        </p:nvSpPr>
        <p:spPr>
          <a:xfrm>
            <a:off x="8894064" y="4073843"/>
            <a:ext cx="2459736" cy="2103120"/>
          </a:xfrm>
          <a:solidFill>
            <a:schemeClr val="bg1"/>
          </a:solidFill>
        </p:spPr>
        <p:txBody>
          <a:bodyPr lIns="0" tIns="0" rIns="0" bIns="0" anchor="ctr" anchorCtr="0"/>
          <a:lstStyle>
            <a:lvl1pPr marL="0" indent="0" algn="ctr">
              <a:buNone/>
              <a:defRPr>
                <a:solidFill>
                  <a:schemeClr val="tx2"/>
                </a:solidFill>
              </a:defRPr>
            </a:lvl1pPr>
          </a:lstStyle>
          <a:p>
            <a:endParaRPr lang="en-US" dirty="0"/>
          </a:p>
        </p:txBody>
      </p:sp>
      <p:cxnSp>
        <p:nvCxnSpPr>
          <p:cNvPr id="13" name="Straight Connector 12">
            <a:extLst>
              <a:ext uri="{FF2B5EF4-FFF2-40B4-BE49-F238E27FC236}">
                <a16:creationId xmlns:a16="http://schemas.microsoft.com/office/drawing/2014/main" id="{67AD596B-FF11-40FE-A383-9577552273AD}"/>
              </a:ext>
            </a:extLst>
          </p:cNvPr>
          <p:cNvCxnSpPr/>
          <p:nvPr userDrawn="1"/>
        </p:nvCxnSpPr>
        <p:spPr>
          <a:xfrm>
            <a:off x="838200" y="6296373"/>
            <a:ext cx="10515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B823447-D7D3-4231-AB63-DD0BC8240B95}"/>
              </a:ext>
            </a:extLst>
          </p:cNvPr>
          <p:cNvSpPr txBox="1"/>
          <p:nvPr userDrawn="1"/>
        </p:nvSpPr>
        <p:spPr>
          <a:xfrm>
            <a:off x="838200" y="6567189"/>
            <a:ext cx="6037243" cy="153888"/>
          </a:xfrm>
          <a:prstGeom prst="rect">
            <a:avLst/>
          </a:prstGeom>
          <a:noFill/>
        </p:spPr>
        <p:txBody>
          <a:bodyPr wrap="square" lIns="0" tIns="0" rIns="0" bIns="0" rtlCol="0" anchor="b" anchorCtr="0">
            <a:spAutoFit/>
          </a:bodyPr>
          <a:lstStyle/>
          <a:p>
            <a:r>
              <a:rPr lang="en-US" sz="1000" dirty="0">
                <a:solidFill>
                  <a:schemeClr val="accent1"/>
                </a:solidFill>
                <a:latin typeface="Arial" panose="020B0604020202020204" pitchFamily="34" charset="0"/>
                <a:cs typeface="Arial" panose="020B0604020202020204" pitchFamily="34" charset="0"/>
              </a:rPr>
              <a:t>National Collaborative for Infants &amp; Toddlers</a:t>
            </a:r>
          </a:p>
        </p:txBody>
      </p:sp>
    </p:spTree>
    <p:extLst>
      <p:ext uri="{BB962C8B-B14F-4D97-AF65-F5344CB8AC3E}">
        <p14:creationId xmlns:p14="http://schemas.microsoft.com/office/powerpoint/2010/main" val="56209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67EC-841C-E04F-8E71-59434EFE2F9E}"/>
              </a:ext>
            </a:extLst>
          </p:cNvPr>
          <p:cNvSpPr>
            <a:spLocks noGrp="1"/>
          </p:cNvSpPr>
          <p:nvPr>
            <p:ph type="title"/>
          </p:nvPr>
        </p:nvSpPr>
        <p:spPr>
          <a:xfrm>
            <a:off x="838200" y="487110"/>
            <a:ext cx="10515600" cy="1051134"/>
          </a:xfrm>
        </p:spPr>
        <p:txBody>
          <a:bodyPr lIns="0" tIns="0" rIns="0" bIns="0" anchor="b" anchorCtr="0">
            <a:normAutofit/>
          </a:bodyPr>
          <a:lstStyle>
            <a:lvl1pPr>
              <a:defRPr sz="3600" b="1">
                <a:solidFill>
                  <a:schemeClr val="accent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F6D2FFF-5063-AE4F-BCD6-BBFABD80D99A}"/>
              </a:ext>
            </a:extLst>
          </p:cNvPr>
          <p:cNvSpPr>
            <a:spLocks noGrp="1"/>
          </p:cNvSpPr>
          <p:nvPr>
            <p:ph type="sldNum" sz="quarter" idx="12"/>
          </p:nvPr>
        </p:nvSpPr>
        <p:spPr>
          <a:xfrm>
            <a:off x="8610600" y="6464344"/>
            <a:ext cx="2743200" cy="256733"/>
          </a:xfrm>
        </p:spPr>
        <p:txBody>
          <a:bodyPr lIns="0" tIns="0" rIns="0" bIns="0" anchor="b" anchorCtr="0"/>
          <a:lstStyle>
            <a:lvl1pPr>
              <a:defRPr sz="1000">
                <a:solidFill>
                  <a:schemeClr val="tx2"/>
                </a:solidFill>
              </a:defRPr>
            </a:lvl1pPr>
          </a:lstStyle>
          <a:p>
            <a:fld id="{0E6DE189-A9C5-D841-955F-078F10DB03F1}" type="slidenum">
              <a:rPr lang="en-US" smtClean="0"/>
              <a:pPr/>
              <a:t>‹#›</a:t>
            </a:fld>
            <a:endParaRPr lang="en-US" dirty="0"/>
          </a:p>
        </p:txBody>
      </p:sp>
      <p:sp>
        <p:nvSpPr>
          <p:cNvPr id="7" name="Rectangle 6">
            <a:extLst>
              <a:ext uri="{FF2B5EF4-FFF2-40B4-BE49-F238E27FC236}">
                <a16:creationId xmlns:a16="http://schemas.microsoft.com/office/drawing/2014/main" id="{EA67E5A7-4952-B747-AAB1-660E0E5694D7}"/>
              </a:ext>
            </a:extLst>
          </p:cNvPr>
          <p:cNvSpPr/>
          <p:nvPr userDrawn="1"/>
        </p:nvSpPr>
        <p:spPr>
          <a:xfrm>
            <a:off x="0" y="0"/>
            <a:ext cx="12192000" cy="365125"/>
          </a:xfrm>
          <a:prstGeom prst="rect">
            <a:avLst/>
          </a:prstGeom>
          <a:gradFill>
            <a:gsLst>
              <a:gs pos="0">
                <a:schemeClr val="accent1"/>
              </a:gs>
              <a:gs pos="100000">
                <a:srgbClr val="6C1D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5C6A10-7320-D846-BE76-2C2910FC1B1A}"/>
              </a:ext>
            </a:extLst>
          </p:cNvPr>
          <p:cNvSpPr/>
          <p:nvPr userDrawn="1"/>
        </p:nvSpPr>
        <p:spPr>
          <a:xfrm>
            <a:off x="0" y="299103"/>
            <a:ext cx="12192000" cy="111741"/>
          </a:xfrm>
          <a:prstGeom prst="rect">
            <a:avLst/>
          </a:prstGeom>
          <a:gradFill>
            <a:gsLst>
              <a:gs pos="50000">
                <a:schemeClr val="accent3"/>
              </a:gs>
              <a:gs pos="0">
                <a:schemeClr val="accent2"/>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8006366-DC01-4ADB-84F9-35689EC7B0CC}"/>
              </a:ext>
            </a:extLst>
          </p:cNvPr>
          <p:cNvCxnSpPr/>
          <p:nvPr userDrawn="1"/>
        </p:nvCxnSpPr>
        <p:spPr>
          <a:xfrm>
            <a:off x="838200" y="6296373"/>
            <a:ext cx="10515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CCF823-4641-42EB-B74D-E47735016C32}"/>
              </a:ext>
            </a:extLst>
          </p:cNvPr>
          <p:cNvSpPr txBox="1"/>
          <p:nvPr userDrawn="1"/>
        </p:nvSpPr>
        <p:spPr>
          <a:xfrm>
            <a:off x="838200" y="6567189"/>
            <a:ext cx="6037243" cy="153888"/>
          </a:xfrm>
          <a:prstGeom prst="rect">
            <a:avLst/>
          </a:prstGeom>
          <a:noFill/>
        </p:spPr>
        <p:txBody>
          <a:bodyPr wrap="square" lIns="0" tIns="0" rIns="0" bIns="0" rtlCol="0" anchor="b" anchorCtr="0">
            <a:spAutoFit/>
          </a:bodyPr>
          <a:lstStyle/>
          <a:p>
            <a:r>
              <a:rPr lang="en-US" sz="1000" dirty="0">
                <a:solidFill>
                  <a:schemeClr val="accent1"/>
                </a:solidFill>
                <a:latin typeface="Arial" panose="020B0604020202020204" pitchFamily="34" charset="0"/>
                <a:cs typeface="Arial" panose="020B0604020202020204" pitchFamily="34" charset="0"/>
              </a:rPr>
              <a:t>National Collaborative for Infants &amp; Toddlers</a:t>
            </a:r>
          </a:p>
        </p:txBody>
      </p:sp>
    </p:spTree>
    <p:extLst>
      <p:ext uri="{BB962C8B-B14F-4D97-AF65-F5344CB8AC3E}">
        <p14:creationId xmlns:p14="http://schemas.microsoft.com/office/powerpoint/2010/main" val="409870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7AC27-E111-7C46-904B-55D9C8161A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7D8281-E8DF-AD46-8B7E-D75E6D285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FBD410-35C6-0A4C-AB92-0766F5729D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1C1A6B2-68F4-0F49-A5F0-5F5F63707D78}" type="datetime1">
              <a:rPr lang="en-US" smtClean="0"/>
              <a:t>10/14/21</a:t>
            </a:fld>
            <a:endParaRPr lang="en-US"/>
          </a:p>
        </p:txBody>
      </p:sp>
      <p:sp>
        <p:nvSpPr>
          <p:cNvPr id="6" name="Slide Number Placeholder 5">
            <a:extLst>
              <a:ext uri="{FF2B5EF4-FFF2-40B4-BE49-F238E27FC236}">
                <a16:creationId xmlns:a16="http://schemas.microsoft.com/office/drawing/2014/main" id="{9B54BD8C-7692-714D-9202-2C9072862C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E6DE189-A9C5-D841-955F-078F10DB03F1}" type="slidenum">
              <a:rPr lang="en-US" smtClean="0"/>
              <a:pPr/>
              <a:t>‹#›</a:t>
            </a:fld>
            <a:endParaRPr lang="en-US"/>
          </a:p>
        </p:txBody>
      </p:sp>
    </p:spTree>
    <p:extLst>
      <p:ext uri="{BB962C8B-B14F-4D97-AF65-F5344CB8AC3E}">
        <p14:creationId xmlns:p14="http://schemas.microsoft.com/office/powerpoint/2010/main" val="326053367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1" r:id="rId3"/>
    <p:sldLayoutId id="2147483650" r:id="rId4"/>
    <p:sldLayoutId id="2147483672" r:id="rId5"/>
    <p:sldLayoutId id="2147483660" r:id="rId6"/>
    <p:sldLayoutId id="2147483673" r:id="rId7"/>
    <p:sldLayoutId id="2147483667" r:id="rId8"/>
    <p:sldLayoutId id="2147483664" r:id="rId9"/>
    <p:sldLayoutId id="2147483665" r:id="rId10"/>
    <p:sldLayoutId id="2147483670" r:id="rId11"/>
    <p:sldLayoutId id="2147483666" r:id="rId12"/>
    <p:sldLayoutId id="2147483655" r:id="rId13"/>
    <p:sldLayoutId id="2147483668" r:id="rId14"/>
    <p:sldLayoutId id="2147483669" r:id="rId15"/>
    <p:sldLayoutId id="2147483651" r:id="rId16"/>
    <p:sldLayoutId id="2147483662" r:id="rId17"/>
    <p:sldLayoutId id="2147483663" r:id="rId18"/>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pn3policy.org/pn-3-state-policy-roadmap-2021/#:~:text=The%20Prenatal%2Dto%2D3%20State%20Policy%20Roadmap%20is%20an%20annual,implementing%20these%20effective%20solutions%3B%20and"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www.thencit.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3181-38D2-1346-82FC-D65A96760EE7}"/>
              </a:ext>
            </a:extLst>
          </p:cNvPr>
          <p:cNvSpPr>
            <a:spLocks noGrp="1"/>
          </p:cNvSpPr>
          <p:nvPr>
            <p:ph type="ctrTitle"/>
          </p:nvPr>
        </p:nvSpPr>
        <p:spPr/>
        <p:txBody>
          <a:bodyPr>
            <a:normAutofit/>
          </a:bodyPr>
          <a:lstStyle/>
          <a:p>
            <a:r>
              <a:rPr lang="en-US" sz="4800" b="1" dirty="0"/>
              <a:t>Investing in Prenatal to Age Three</a:t>
            </a:r>
            <a:endParaRPr lang="en-US" sz="4800" dirty="0"/>
          </a:p>
        </p:txBody>
      </p:sp>
      <p:sp>
        <p:nvSpPr>
          <p:cNvPr id="3" name="Subtitle 2">
            <a:extLst>
              <a:ext uri="{FF2B5EF4-FFF2-40B4-BE49-F238E27FC236}">
                <a16:creationId xmlns:a16="http://schemas.microsoft.com/office/drawing/2014/main" id="{2896FDB5-AE18-5942-855E-1C42CAE9B533}"/>
              </a:ext>
            </a:extLst>
          </p:cNvPr>
          <p:cNvSpPr>
            <a:spLocks noGrp="1"/>
          </p:cNvSpPr>
          <p:nvPr>
            <p:ph type="subTitle" idx="1"/>
          </p:nvPr>
        </p:nvSpPr>
        <p:spPr/>
        <p:txBody>
          <a:bodyPr/>
          <a:lstStyle/>
          <a:p>
            <a:r>
              <a:rPr lang="en-US" b="1" dirty="0"/>
              <a:t>Building a strong foundation for success in school and life</a:t>
            </a:r>
            <a:endParaRPr lang="en-US" dirty="0"/>
          </a:p>
          <a:p>
            <a:endParaRPr lang="en-US" dirty="0"/>
          </a:p>
        </p:txBody>
      </p:sp>
    </p:spTree>
    <p:extLst>
      <p:ext uri="{BB962C8B-B14F-4D97-AF65-F5344CB8AC3E}">
        <p14:creationId xmlns:p14="http://schemas.microsoft.com/office/powerpoint/2010/main" val="204917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C0A9-94F1-418D-AF8A-6C7A2DA990DB}"/>
              </a:ext>
            </a:extLst>
          </p:cNvPr>
          <p:cNvSpPr>
            <a:spLocks noGrp="1"/>
          </p:cNvSpPr>
          <p:nvPr>
            <p:ph type="title"/>
          </p:nvPr>
        </p:nvSpPr>
        <p:spPr/>
        <p:txBody>
          <a:bodyPr/>
          <a:lstStyle/>
          <a:p>
            <a:r>
              <a:rPr lang="en-US" dirty="0"/>
              <a:t>Take Action</a:t>
            </a:r>
          </a:p>
        </p:txBody>
      </p:sp>
    </p:spTree>
    <p:extLst>
      <p:ext uri="{BB962C8B-B14F-4D97-AF65-F5344CB8AC3E}">
        <p14:creationId xmlns:p14="http://schemas.microsoft.com/office/powerpoint/2010/main" val="137610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972C7-EF79-4C31-8417-5D7202A27EE2}"/>
              </a:ext>
            </a:extLst>
          </p:cNvPr>
          <p:cNvSpPr>
            <a:spLocks noGrp="1"/>
          </p:cNvSpPr>
          <p:nvPr>
            <p:ph type="title"/>
          </p:nvPr>
        </p:nvSpPr>
        <p:spPr/>
        <p:txBody>
          <a:bodyPr/>
          <a:lstStyle/>
          <a:p>
            <a:r>
              <a:rPr lang="en-US" dirty="0"/>
              <a:t>Be a champion for infants and toddlers!</a:t>
            </a:r>
          </a:p>
        </p:txBody>
      </p:sp>
      <p:sp>
        <p:nvSpPr>
          <p:cNvPr id="3" name="Content Placeholder 2">
            <a:extLst>
              <a:ext uri="{FF2B5EF4-FFF2-40B4-BE49-F238E27FC236}">
                <a16:creationId xmlns:a16="http://schemas.microsoft.com/office/drawing/2014/main" id="{FA03DD92-6E35-4598-8CB8-3A5FC845C72B}"/>
              </a:ext>
            </a:extLst>
          </p:cNvPr>
          <p:cNvSpPr>
            <a:spLocks noGrp="1"/>
          </p:cNvSpPr>
          <p:nvPr>
            <p:ph idx="1"/>
          </p:nvPr>
        </p:nvSpPr>
        <p:spPr/>
        <p:txBody>
          <a:bodyPr>
            <a:normAutofit fontScale="92500" lnSpcReduction="10000"/>
          </a:bodyPr>
          <a:lstStyle/>
          <a:p>
            <a:r>
              <a:rPr lang="en-US" dirty="0"/>
              <a:t>Infants and toddlers must be our highest priority; they need our investment now because they only get one chance at a strong start.</a:t>
            </a:r>
          </a:p>
          <a:p>
            <a:r>
              <a:rPr lang="en-US" dirty="0"/>
              <a:t>Working together, strong prenatal-to-three policies can provide parents with the full range of supportive programs they may need to create a strong foundation for healthy development and learning.</a:t>
            </a:r>
          </a:p>
          <a:p>
            <a:r>
              <a:rPr lang="en-US" dirty="0"/>
              <a:t>With a solid understanding of the current policy and programmatic needs in your community or state, you can successfully bring together advocates, policymakers, parents, and professionals to take action for change.</a:t>
            </a:r>
          </a:p>
          <a:p>
            <a:endParaRPr lang="en-US" dirty="0"/>
          </a:p>
        </p:txBody>
      </p:sp>
      <p:sp>
        <p:nvSpPr>
          <p:cNvPr id="4" name="Slide Number Placeholder 3">
            <a:extLst>
              <a:ext uri="{FF2B5EF4-FFF2-40B4-BE49-F238E27FC236}">
                <a16:creationId xmlns:a16="http://schemas.microsoft.com/office/drawing/2014/main" id="{15090D98-6A5E-44E4-BB29-BE5322AD1C7C}"/>
              </a:ext>
            </a:extLst>
          </p:cNvPr>
          <p:cNvSpPr>
            <a:spLocks noGrp="1"/>
          </p:cNvSpPr>
          <p:nvPr>
            <p:ph type="sldNum" sz="quarter" idx="12"/>
          </p:nvPr>
        </p:nvSpPr>
        <p:spPr/>
        <p:txBody>
          <a:bodyPr/>
          <a:lstStyle/>
          <a:p>
            <a:fld id="{0E6DE189-A9C5-D841-955F-078F10DB03F1}" type="slidenum">
              <a:rPr lang="en-US" smtClean="0"/>
              <a:pPr/>
              <a:t>11</a:t>
            </a:fld>
            <a:endParaRPr lang="en-US" dirty="0"/>
          </a:p>
        </p:txBody>
      </p:sp>
      <p:pic>
        <p:nvPicPr>
          <p:cNvPr id="7" name="Picture Placeholder 6">
            <a:extLst>
              <a:ext uri="{FF2B5EF4-FFF2-40B4-BE49-F238E27FC236}">
                <a16:creationId xmlns:a16="http://schemas.microsoft.com/office/drawing/2014/main" id="{492A8457-BDBD-BF44-A343-999D19DC5D3F}"/>
              </a:ext>
            </a:extLst>
          </p:cNvPr>
          <p:cNvPicPr>
            <a:picLocks noGrp="1" noChangeAspect="1"/>
          </p:cNvPicPr>
          <p:nvPr>
            <p:ph type="pic" sz="quarter" idx="13"/>
          </p:nvPr>
        </p:nvPicPr>
        <p:blipFill>
          <a:blip r:embed="rId3"/>
          <a:stretch>
            <a:fillRect/>
          </a:stretch>
        </p:blipFill>
        <p:spPr>
          <a:xfrm>
            <a:off x="6276446" y="2016125"/>
            <a:ext cx="5074707" cy="3327677"/>
          </a:xfrm>
        </p:spPr>
      </p:pic>
    </p:spTree>
    <p:extLst>
      <p:ext uri="{BB962C8B-B14F-4D97-AF65-F5344CB8AC3E}">
        <p14:creationId xmlns:p14="http://schemas.microsoft.com/office/powerpoint/2010/main" val="392462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A894-7804-4D5E-9A05-D39C0C933050}"/>
              </a:ext>
            </a:extLst>
          </p:cNvPr>
          <p:cNvSpPr>
            <a:spLocks noGrp="1"/>
          </p:cNvSpPr>
          <p:nvPr>
            <p:ph type="title"/>
          </p:nvPr>
        </p:nvSpPr>
        <p:spPr/>
        <p:txBody>
          <a:bodyPr/>
          <a:lstStyle/>
          <a:p>
            <a:r>
              <a:rPr lang="en-US" dirty="0"/>
              <a:t>A roadmap for action</a:t>
            </a:r>
          </a:p>
        </p:txBody>
      </p:sp>
      <p:sp>
        <p:nvSpPr>
          <p:cNvPr id="3" name="Content Placeholder 2">
            <a:extLst>
              <a:ext uri="{FF2B5EF4-FFF2-40B4-BE49-F238E27FC236}">
                <a16:creationId xmlns:a16="http://schemas.microsoft.com/office/drawing/2014/main" id="{A5B19C60-CA10-4FA0-A04C-6117856D73BA}"/>
              </a:ext>
            </a:extLst>
          </p:cNvPr>
          <p:cNvSpPr>
            <a:spLocks noGrp="1"/>
          </p:cNvSpPr>
          <p:nvPr>
            <p:ph idx="1"/>
          </p:nvPr>
        </p:nvSpPr>
        <p:spPr/>
        <p:txBody>
          <a:bodyPr>
            <a:normAutofit lnSpcReduction="10000"/>
          </a:bodyPr>
          <a:lstStyle/>
          <a:p>
            <a:pPr marL="0" indent="0">
              <a:buNone/>
            </a:pPr>
            <a:r>
              <a:rPr lang="en-US" dirty="0"/>
              <a:t>For initiatives of all shapes and sizes—whether impacting states or communities, developing legislative or regulatory efforts, building and strengthening programs, or reaching diverse families with a range of needs—consider the following principles for an impactful strategy:</a:t>
            </a:r>
          </a:p>
          <a:p>
            <a:pPr lvl="1"/>
            <a:r>
              <a:rPr lang="en-US" dirty="0"/>
              <a:t>Put equity at the center of all efforts</a:t>
            </a:r>
          </a:p>
          <a:p>
            <a:pPr lvl="1"/>
            <a:r>
              <a:rPr lang="en-US" dirty="0"/>
              <a:t>Use data to develop strategy</a:t>
            </a:r>
          </a:p>
          <a:p>
            <a:pPr lvl="1"/>
            <a:r>
              <a:rPr lang="en-US" dirty="0"/>
              <a:t>Focus on measurable outcomes for infants, toddlers, and their families</a:t>
            </a:r>
          </a:p>
          <a:p>
            <a:pPr lvl="1"/>
            <a:r>
              <a:rPr lang="en-US" dirty="0"/>
              <a:t>Build political will and support for your efforts with a broad group of stakeholders</a:t>
            </a:r>
          </a:p>
          <a:p>
            <a:pPr lvl="1"/>
            <a:r>
              <a:rPr lang="en-US" dirty="0"/>
              <a:t>Engage parents to identify needed changes to programs, policies, and systems </a:t>
            </a:r>
          </a:p>
          <a:p>
            <a:pPr lvl="1"/>
            <a:r>
              <a:rPr lang="en-US" dirty="0"/>
              <a:t>Understand your most powerful levers for change</a:t>
            </a:r>
          </a:p>
          <a:p>
            <a:pPr lvl="1"/>
            <a:r>
              <a:rPr lang="en-US" dirty="0"/>
              <a:t>Build and maintain the infrastructure needed to achieve impact at scale  </a:t>
            </a:r>
          </a:p>
          <a:p>
            <a:endParaRPr lang="en-US" dirty="0"/>
          </a:p>
        </p:txBody>
      </p:sp>
      <p:sp>
        <p:nvSpPr>
          <p:cNvPr id="4" name="Slide Number Placeholder 3">
            <a:extLst>
              <a:ext uri="{FF2B5EF4-FFF2-40B4-BE49-F238E27FC236}">
                <a16:creationId xmlns:a16="http://schemas.microsoft.com/office/drawing/2014/main" id="{3DF0D75D-825B-46A4-B6C7-1EAFDBF6E1AB}"/>
              </a:ext>
            </a:extLst>
          </p:cNvPr>
          <p:cNvSpPr>
            <a:spLocks noGrp="1"/>
          </p:cNvSpPr>
          <p:nvPr>
            <p:ph type="sldNum" sz="quarter" idx="12"/>
          </p:nvPr>
        </p:nvSpPr>
        <p:spPr/>
        <p:txBody>
          <a:bodyPr/>
          <a:lstStyle/>
          <a:p>
            <a:fld id="{0E6DE189-A9C5-D841-955F-078F10DB03F1}" type="slidenum">
              <a:rPr lang="en-US" smtClean="0"/>
              <a:pPr/>
              <a:t>12</a:t>
            </a:fld>
            <a:endParaRPr lang="en-US" dirty="0"/>
          </a:p>
        </p:txBody>
      </p:sp>
    </p:spTree>
    <p:extLst>
      <p:ext uri="{BB962C8B-B14F-4D97-AF65-F5344CB8AC3E}">
        <p14:creationId xmlns:p14="http://schemas.microsoft.com/office/powerpoint/2010/main" val="391969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5DF1-0055-44F1-AC10-8ACCADF056FF}"/>
              </a:ext>
            </a:extLst>
          </p:cNvPr>
          <p:cNvSpPr>
            <a:spLocks noGrp="1"/>
          </p:cNvSpPr>
          <p:nvPr>
            <p:ph type="title"/>
          </p:nvPr>
        </p:nvSpPr>
        <p:spPr>
          <a:xfrm>
            <a:off x="838200" y="552311"/>
            <a:ext cx="10515600" cy="1051134"/>
          </a:xfrm>
        </p:spPr>
        <p:txBody>
          <a:bodyPr/>
          <a:lstStyle/>
          <a:p>
            <a:r>
              <a:rPr lang="en-US" dirty="0"/>
              <a:t>Evidence-based solutions: </a:t>
            </a:r>
            <a:br>
              <a:rPr lang="en-US" dirty="0"/>
            </a:br>
            <a:r>
              <a:rPr lang="en-US" dirty="0"/>
              <a:t>Prenatal-to-3 State Policy Roadmap </a:t>
            </a:r>
          </a:p>
        </p:txBody>
      </p:sp>
      <p:sp>
        <p:nvSpPr>
          <p:cNvPr id="3" name="Content Placeholder 2">
            <a:extLst>
              <a:ext uri="{FF2B5EF4-FFF2-40B4-BE49-F238E27FC236}">
                <a16:creationId xmlns:a16="http://schemas.microsoft.com/office/drawing/2014/main" id="{7E9B8696-E6B7-477E-A4A7-CEC91B7534F5}"/>
              </a:ext>
            </a:extLst>
          </p:cNvPr>
          <p:cNvSpPr>
            <a:spLocks noGrp="1"/>
          </p:cNvSpPr>
          <p:nvPr>
            <p:ph idx="1"/>
          </p:nvPr>
        </p:nvSpPr>
        <p:spPr>
          <a:xfrm>
            <a:off x="838200" y="1825625"/>
            <a:ext cx="6635496" cy="2551303"/>
          </a:xfrm>
        </p:spPr>
        <p:txBody>
          <a:bodyPr>
            <a:normAutofit/>
          </a:bodyPr>
          <a:lstStyle/>
          <a:p>
            <a:pPr marL="0" indent="0">
              <a:buNone/>
            </a:pPr>
            <a:r>
              <a:rPr lang="en-US" dirty="0"/>
              <a:t>Through comprehensive reviews of the most rigorous evidence available, the Prenatal-to-3 Policy Impact Center at the University of Texas identified </a:t>
            </a:r>
            <a:r>
              <a:rPr lang="en-US" b="1" dirty="0">
                <a:solidFill>
                  <a:schemeClr val="accent1"/>
                </a:solidFill>
              </a:rPr>
              <a:t>11 effective solutions, including 5 effective policies and 6 effective strategies,</a:t>
            </a:r>
            <a:r>
              <a:rPr lang="en-US" dirty="0">
                <a:solidFill>
                  <a:schemeClr val="accent1"/>
                </a:solidFill>
              </a:rPr>
              <a:t> </a:t>
            </a:r>
            <a:r>
              <a:rPr lang="en-US" dirty="0"/>
              <a:t>that foster the nurturing environments infants and toddlers need and reduce longstanding disparities. </a:t>
            </a:r>
          </a:p>
        </p:txBody>
      </p:sp>
      <p:sp>
        <p:nvSpPr>
          <p:cNvPr id="4" name="Slide Number Placeholder 3">
            <a:extLst>
              <a:ext uri="{FF2B5EF4-FFF2-40B4-BE49-F238E27FC236}">
                <a16:creationId xmlns:a16="http://schemas.microsoft.com/office/drawing/2014/main" id="{C5A32EA4-18FC-49B7-9BC9-D020BCADE81C}"/>
              </a:ext>
            </a:extLst>
          </p:cNvPr>
          <p:cNvSpPr>
            <a:spLocks noGrp="1"/>
          </p:cNvSpPr>
          <p:nvPr>
            <p:ph type="sldNum" sz="quarter" idx="12"/>
          </p:nvPr>
        </p:nvSpPr>
        <p:spPr/>
        <p:txBody>
          <a:bodyPr/>
          <a:lstStyle/>
          <a:p>
            <a:fld id="{0E6DE189-A9C5-D841-955F-078F10DB03F1}" type="slidenum">
              <a:rPr lang="en-US" smtClean="0"/>
              <a:pPr/>
              <a:t>13</a:t>
            </a:fld>
            <a:endParaRPr lang="en-US" dirty="0"/>
          </a:p>
        </p:txBody>
      </p:sp>
      <p:sp>
        <p:nvSpPr>
          <p:cNvPr id="5" name="Content Placeholder 2">
            <a:extLst>
              <a:ext uri="{FF2B5EF4-FFF2-40B4-BE49-F238E27FC236}">
                <a16:creationId xmlns:a16="http://schemas.microsoft.com/office/drawing/2014/main" id="{CC78EFCD-1110-42FF-B562-C168DC358DE5}"/>
              </a:ext>
            </a:extLst>
          </p:cNvPr>
          <p:cNvSpPr txBox="1">
            <a:spLocks/>
          </p:cNvSpPr>
          <p:nvPr/>
        </p:nvSpPr>
        <p:spPr>
          <a:xfrm>
            <a:off x="2132076" y="3803904"/>
            <a:ext cx="4047744" cy="208761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0"/>
              </a:spcBef>
              <a:spcAft>
                <a:spcPts val="18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0"/>
              </a:spcBef>
              <a:spcAft>
                <a:spcPts val="1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accent1"/>
                </a:solidFill>
              </a:rPr>
              <a:t>Utilize </a:t>
            </a:r>
            <a:r>
              <a:rPr lang="en-US" b="1" dirty="0">
                <a:solidFill>
                  <a:schemeClr val="accent1"/>
                </a:solidFill>
              </a:rPr>
              <a:t>the interactive 2021 Prenatal-3 State Policy Roadmap </a:t>
            </a:r>
            <a:r>
              <a:rPr lang="en-US" dirty="0"/>
              <a:t>to see how your state is doing to support infants and toddlers and the recommended policies and strategies to pursue. </a:t>
            </a:r>
          </a:p>
          <a:p>
            <a:pPr marL="0" indent="0" algn="ctr">
              <a:buFont typeface="Arial" panose="020B0604020202020204" pitchFamily="34" charset="0"/>
              <a:buNone/>
            </a:pPr>
            <a:r>
              <a:rPr lang="en-US" dirty="0">
                <a:hlinkClick r:id="rId3"/>
              </a:rPr>
              <a:t>Get Roadmap </a:t>
            </a:r>
            <a:endParaRPr lang="en-US" dirty="0"/>
          </a:p>
        </p:txBody>
      </p:sp>
      <p:pic>
        <p:nvPicPr>
          <p:cNvPr id="8" name="Picture 7" descr="A baby lying on a blanket&#10;&#10;Description automatically generated with medium confidence">
            <a:extLst>
              <a:ext uri="{FF2B5EF4-FFF2-40B4-BE49-F238E27FC236}">
                <a16:creationId xmlns:a16="http://schemas.microsoft.com/office/drawing/2014/main" id="{0DBF1FD8-00DA-2E48-A72B-48DB7FD4B80A}"/>
              </a:ext>
            </a:extLst>
          </p:cNvPr>
          <p:cNvPicPr>
            <a:picLocks noChangeAspect="1"/>
          </p:cNvPicPr>
          <p:nvPr/>
        </p:nvPicPr>
        <p:blipFill rotWithShape="1">
          <a:blip r:embed="rId4"/>
          <a:srcRect l="4459" r="44597"/>
          <a:stretch/>
        </p:blipFill>
        <p:spPr>
          <a:xfrm>
            <a:off x="7812911" y="2232078"/>
            <a:ext cx="4047744" cy="3143652"/>
          </a:xfrm>
          <a:prstGeom prst="rect">
            <a:avLst/>
          </a:prstGeom>
        </p:spPr>
      </p:pic>
    </p:spTree>
    <p:extLst>
      <p:ext uri="{BB962C8B-B14F-4D97-AF65-F5344CB8AC3E}">
        <p14:creationId xmlns:p14="http://schemas.microsoft.com/office/powerpoint/2010/main" val="261042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5ECA-5179-4EAF-86BE-F85511910F48}"/>
              </a:ext>
            </a:extLst>
          </p:cNvPr>
          <p:cNvSpPr>
            <a:spLocks noGrp="1"/>
          </p:cNvSpPr>
          <p:nvPr>
            <p:ph type="title"/>
          </p:nvPr>
        </p:nvSpPr>
        <p:spPr/>
        <p:txBody>
          <a:bodyPr/>
          <a:lstStyle/>
          <a:p>
            <a:r>
              <a:rPr lang="en-US" dirty="0"/>
              <a:t>Connect with others</a:t>
            </a:r>
          </a:p>
        </p:txBody>
      </p:sp>
      <p:sp>
        <p:nvSpPr>
          <p:cNvPr id="4" name="Content Placeholder 3">
            <a:extLst>
              <a:ext uri="{FF2B5EF4-FFF2-40B4-BE49-F238E27FC236}">
                <a16:creationId xmlns:a16="http://schemas.microsoft.com/office/drawing/2014/main" id="{0A9286EE-B463-4628-8B5B-B2C417AA45E7}"/>
              </a:ext>
            </a:extLst>
          </p:cNvPr>
          <p:cNvSpPr>
            <a:spLocks noGrp="1"/>
          </p:cNvSpPr>
          <p:nvPr>
            <p:ph idx="1"/>
          </p:nvPr>
        </p:nvSpPr>
        <p:spPr/>
        <p:txBody>
          <a:bodyPr/>
          <a:lstStyle/>
          <a:p>
            <a:r>
              <a:rPr lang="en-US" dirty="0"/>
              <a:t>Across the country, states and communities are leading work to provide infants and toddlers a strong start in life.</a:t>
            </a:r>
          </a:p>
          <a:p>
            <a:r>
              <a:rPr lang="en-US" dirty="0"/>
              <a:t>At the state level, NCIT's partners focus on building supportive policy environments and bringing successful models to scale.</a:t>
            </a:r>
          </a:p>
          <a:p>
            <a:r>
              <a:rPr lang="en-US" dirty="0"/>
              <a:t>Community partners are building effective local early childhood systems as well as designing and expanding models that deliver high-quality programs for infants, toddlers, and their families. </a:t>
            </a:r>
          </a:p>
          <a:p>
            <a:r>
              <a:rPr lang="en-US" dirty="0"/>
              <a:t>Explore the map at </a:t>
            </a:r>
            <a:r>
              <a:rPr lang="en-US" dirty="0">
                <a:hlinkClick r:id="rId3"/>
              </a:rPr>
              <a:t>www.NCIT.org</a:t>
            </a:r>
            <a:r>
              <a:rPr lang="en-US" dirty="0"/>
              <a:t> to see where partners are located, what they are working on and to connect directly with them. </a:t>
            </a:r>
          </a:p>
        </p:txBody>
      </p:sp>
      <p:sp>
        <p:nvSpPr>
          <p:cNvPr id="3" name="Slide Number Placeholder 2">
            <a:extLst>
              <a:ext uri="{FF2B5EF4-FFF2-40B4-BE49-F238E27FC236}">
                <a16:creationId xmlns:a16="http://schemas.microsoft.com/office/drawing/2014/main" id="{61D6CFF8-E0E5-4EEE-809A-E7C034625C0A}"/>
              </a:ext>
            </a:extLst>
          </p:cNvPr>
          <p:cNvSpPr>
            <a:spLocks noGrp="1"/>
          </p:cNvSpPr>
          <p:nvPr>
            <p:ph type="sldNum" sz="quarter" idx="12"/>
          </p:nvPr>
        </p:nvSpPr>
        <p:spPr/>
        <p:txBody>
          <a:bodyPr/>
          <a:lstStyle/>
          <a:p>
            <a:fld id="{0E6DE189-A9C5-D841-955F-078F10DB03F1}" type="slidenum">
              <a:rPr lang="en-US" smtClean="0"/>
              <a:pPr/>
              <a:t>14</a:t>
            </a:fld>
            <a:endParaRPr lang="en-US" dirty="0"/>
          </a:p>
        </p:txBody>
      </p:sp>
    </p:spTree>
    <p:extLst>
      <p:ext uri="{BB962C8B-B14F-4D97-AF65-F5344CB8AC3E}">
        <p14:creationId xmlns:p14="http://schemas.microsoft.com/office/powerpoint/2010/main" val="264349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CB28-0371-44F0-B7DD-24D987511939}"/>
              </a:ext>
            </a:extLst>
          </p:cNvPr>
          <p:cNvSpPr>
            <a:spLocks noGrp="1"/>
          </p:cNvSpPr>
          <p:nvPr>
            <p:ph type="ctrTitle" idx="4294967295"/>
          </p:nvPr>
        </p:nvSpPr>
        <p:spPr>
          <a:xfrm>
            <a:off x="775589" y="3098556"/>
            <a:ext cx="11055350" cy="1004887"/>
          </a:xfrm>
        </p:spPr>
        <p:txBody>
          <a:bodyPr lIns="0" tIns="0" rIns="0" bIns="0">
            <a:normAutofit/>
          </a:bodyPr>
          <a:lstStyle/>
          <a:p>
            <a:r>
              <a:rPr lang="en-US" sz="6000" dirty="0">
                <a:solidFill>
                  <a:schemeClr val="bg1"/>
                </a:solidFill>
              </a:rPr>
              <a:t>Thank you!</a:t>
            </a:r>
          </a:p>
        </p:txBody>
      </p:sp>
    </p:spTree>
    <p:extLst>
      <p:ext uri="{BB962C8B-B14F-4D97-AF65-F5344CB8AC3E}">
        <p14:creationId xmlns:p14="http://schemas.microsoft.com/office/powerpoint/2010/main" val="102169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93D2F4-C8CB-A04A-BE14-1EBDB811DE9C}"/>
              </a:ext>
            </a:extLst>
          </p:cNvPr>
          <p:cNvSpPr>
            <a:spLocks noGrp="1"/>
          </p:cNvSpPr>
          <p:nvPr>
            <p:ph idx="1"/>
          </p:nvPr>
        </p:nvSpPr>
        <p:spPr>
          <a:xfrm>
            <a:off x="881742" y="1869168"/>
            <a:ext cx="7289801" cy="4351338"/>
          </a:xfrm>
        </p:spPr>
        <p:txBody>
          <a:bodyPr>
            <a:normAutofit/>
          </a:bodyPr>
          <a:lstStyle/>
          <a:p>
            <a:pPr marL="0" indent="0">
              <a:buNone/>
            </a:pPr>
            <a:r>
              <a:rPr lang="en-US" sz="3000" dirty="0"/>
              <a:t>Our country is at its best when we recognize that </a:t>
            </a:r>
            <a:r>
              <a:rPr lang="en-US" sz="3000" dirty="0">
                <a:solidFill>
                  <a:schemeClr val="accent1"/>
                </a:solidFill>
              </a:rPr>
              <a:t>children,</a:t>
            </a:r>
            <a:r>
              <a:rPr lang="en-US" sz="3000" dirty="0"/>
              <a:t> particularly our youngest, </a:t>
            </a:r>
            <a:r>
              <a:rPr lang="en-US" sz="3000" dirty="0">
                <a:solidFill>
                  <a:schemeClr val="accent1"/>
                </a:solidFill>
              </a:rPr>
              <a:t>are our greatest resource.</a:t>
            </a:r>
          </a:p>
          <a:p>
            <a:pPr marL="0" indent="0">
              <a:buNone/>
            </a:pPr>
            <a:r>
              <a:rPr lang="en-US" sz="3000" dirty="0"/>
              <a:t>We cannot expect a healthier, more resilient, more prosperous country in the future if we don’t invest in our children now.</a:t>
            </a:r>
          </a:p>
        </p:txBody>
      </p:sp>
      <p:sp>
        <p:nvSpPr>
          <p:cNvPr id="5" name="Slide Number Placeholder 4">
            <a:extLst>
              <a:ext uri="{FF2B5EF4-FFF2-40B4-BE49-F238E27FC236}">
                <a16:creationId xmlns:a16="http://schemas.microsoft.com/office/drawing/2014/main" id="{08DC4527-9A4C-0C48-A532-7E4E3186A909}"/>
              </a:ext>
            </a:extLst>
          </p:cNvPr>
          <p:cNvSpPr>
            <a:spLocks noGrp="1"/>
          </p:cNvSpPr>
          <p:nvPr>
            <p:ph type="sldNum" sz="quarter" idx="12"/>
          </p:nvPr>
        </p:nvSpPr>
        <p:spPr/>
        <p:txBody>
          <a:bodyPr/>
          <a:lstStyle/>
          <a:p>
            <a:fld id="{0E6DE189-A9C5-D841-955F-078F10DB03F1}" type="slidenum">
              <a:rPr lang="en-US" smtClean="0"/>
              <a:pPr/>
              <a:t>2</a:t>
            </a:fld>
            <a:endParaRPr lang="en-US" dirty="0"/>
          </a:p>
        </p:txBody>
      </p:sp>
    </p:spTree>
    <p:extLst>
      <p:ext uri="{BB962C8B-B14F-4D97-AF65-F5344CB8AC3E}">
        <p14:creationId xmlns:p14="http://schemas.microsoft.com/office/powerpoint/2010/main" val="295427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2ACC9-8590-D546-96E7-EEA9F0011AAF}"/>
              </a:ext>
            </a:extLst>
          </p:cNvPr>
          <p:cNvSpPr>
            <a:spLocks noGrp="1"/>
          </p:cNvSpPr>
          <p:nvPr>
            <p:ph type="title"/>
          </p:nvPr>
        </p:nvSpPr>
        <p:spPr>
          <a:xfrm>
            <a:off x="636320" y="344606"/>
            <a:ext cx="10515600" cy="1051134"/>
          </a:xfrm>
        </p:spPr>
        <p:txBody>
          <a:bodyPr/>
          <a:lstStyle/>
          <a:p>
            <a:r>
              <a:rPr lang="en-US" dirty="0"/>
              <a:t>Every child deserves a strong start in life</a:t>
            </a:r>
          </a:p>
        </p:txBody>
      </p:sp>
      <p:sp>
        <p:nvSpPr>
          <p:cNvPr id="7" name="Content Placeholder 6">
            <a:extLst>
              <a:ext uri="{FF2B5EF4-FFF2-40B4-BE49-F238E27FC236}">
                <a16:creationId xmlns:a16="http://schemas.microsoft.com/office/drawing/2014/main" id="{0493D2F4-C8CB-A04A-BE14-1EBDB811DE9C}"/>
              </a:ext>
            </a:extLst>
          </p:cNvPr>
          <p:cNvSpPr>
            <a:spLocks noGrp="1"/>
          </p:cNvSpPr>
          <p:nvPr>
            <p:ph idx="1"/>
          </p:nvPr>
        </p:nvSpPr>
        <p:spPr/>
        <p:txBody>
          <a:bodyPr>
            <a:normAutofit fontScale="85000" lnSpcReduction="10000"/>
          </a:bodyPr>
          <a:lstStyle/>
          <a:p>
            <a:r>
              <a:rPr lang="en-US" dirty="0"/>
              <a:t>The foundation we provide for children in the early years shapes their future and the future of our communities. We have to get it right.</a:t>
            </a:r>
          </a:p>
          <a:p>
            <a:r>
              <a:rPr lang="en-US" dirty="0"/>
              <a:t>Early experiences during the prenatal period and first three years after birth shape brain development and the development of all other systems in the body—with substantial effects on learning, behavior, and physical and mental health. </a:t>
            </a:r>
          </a:p>
          <a:p>
            <a:r>
              <a:rPr lang="en-US" dirty="0"/>
              <a:t>Parents play the lead role in their child’s healthy development, but all parents are stretched in the earliest months and years of their child’s life. </a:t>
            </a:r>
          </a:p>
          <a:p>
            <a:r>
              <a:rPr lang="en-US" dirty="0"/>
              <a:t>When we support them in their earliest years, infants grow into healthy kids who are confident, empathetic and ready for school and life—and our communities, workforce and economy become stronger and more productive. </a:t>
            </a:r>
          </a:p>
        </p:txBody>
      </p:sp>
      <p:sp>
        <p:nvSpPr>
          <p:cNvPr id="5" name="Slide Number Placeholder 4">
            <a:extLst>
              <a:ext uri="{FF2B5EF4-FFF2-40B4-BE49-F238E27FC236}">
                <a16:creationId xmlns:a16="http://schemas.microsoft.com/office/drawing/2014/main" id="{08DC4527-9A4C-0C48-A532-7E4E3186A909}"/>
              </a:ext>
            </a:extLst>
          </p:cNvPr>
          <p:cNvSpPr>
            <a:spLocks noGrp="1"/>
          </p:cNvSpPr>
          <p:nvPr>
            <p:ph type="sldNum" sz="quarter" idx="12"/>
          </p:nvPr>
        </p:nvSpPr>
        <p:spPr/>
        <p:txBody>
          <a:bodyPr/>
          <a:lstStyle/>
          <a:p>
            <a:fld id="{0E6DE189-A9C5-D841-955F-078F10DB03F1}" type="slidenum">
              <a:rPr lang="en-US" smtClean="0"/>
              <a:pPr/>
              <a:t>3</a:t>
            </a:fld>
            <a:endParaRPr lang="en-US" dirty="0"/>
          </a:p>
        </p:txBody>
      </p:sp>
      <p:pic>
        <p:nvPicPr>
          <p:cNvPr id="9" name="Picture Placeholder 8">
            <a:extLst>
              <a:ext uri="{FF2B5EF4-FFF2-40B4-BE49-F238E27FC236}">
                <a16:creationId xmlns:a16="http://schemas.microsoft.com/office/drawing/2014/main" id="{66EE211A-A293-9D43-9AD0-DC763A5B8042}"/>
              </a:ext>
            </a:extLst>
          </p:cNvPr>
          <p:cNvPicPr>
            <a:picLocks noGrp="1" noChangeAspect="1"/>
          </p:cNvPicPr>
          <p:nvPr>
            <p:ph type="pic" sz="quarter" idx="13"/>
          </p:nvPr>
        </p:nvPicPr>
        <p:blipFill>
          <a:blip r:embed="rId2"/>
          <a:srcRect l="11114" r="11114"/>
          <a:stretch>
            <a:fillRect/>
          </a:stretch>
        </p:blipFill>
        <p:spPr/>
      </p:pic>
    </p:spTree>
    <p:extLst>
      <p:ext uri="{BB962C8B-B14F-4D97-AF65-F5344CB8AC3E}">
        <p14:creationId xmlns:p14="http://schemas.microsoft.com/office/powerpoint/2010/main" val="52192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012A-3CC1-43C4-B6E8-6944140DA941}"/>
              </a:ext>
            </a:extLst>
          </p:cNvPr>
          <p:cNvSpPr>
            <a:spLocks noGrp="1"/>
          </p:cNvSpPr>
          <p:nvPr>
            <p:ph type="title"/>
          </p:nvPr>
        </p:nvSpPr>
        <p:spPr/>
        <p:txBody>
          <a:bodyPr/>
          <a:lstStyle/>
          <a:p>
            <a:r>
              <a:rPr lang="en-US" dirty="0"/>
              <a:t>Early Investments Matter</a:t>
            </a:r>
          </a:p>
        </p:txBody>
      </p:sp>
    </p:spTree>
    <p:extLst>
      <p:ext uri="{BB962C8B-B14F-4D97-AF65-F5344CB8AC3E}">
        <p14:creationId xmlns:p14="http://schemas.microsoft.com/office/powerpoint/2010/main" val="173269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2ACC9-8590-D546-96E7-EEA9F0011AAF}"/>
              </a:ext>
            </a:extLst>
          </p:cNvPr>
          <p:cNvSpPr>
            <a:spLocks noGrp="1"/>
          </p:cNvSpPr>
          <p:nvPr>
            <p:ph type="title"/>
          </p:nvPr>
        </p:nvSpPr>
        <p:spPr>
          <a:xfrm>
            <a:off x="839223" y="766084"/>
            <a:ext cx="11012351" cy="1051134"/>
          </a:xfrm>
        </p:spPr>
        <p:txBody>
          <a:bodyPr>
            <a:normAutofit/>
          </a:bodyPr>
          <a:lstStyle/>
          <a:p>
            <a:r>
              <a:rPr lang="en-US" dirty="0"/>
              <a:t>Prenatal to age three is critical for </a:t>
            </a:r>
            <a:br>
              <a:rPr lang="en-US" dirty="0"/>
            </a:br>
            <a:r>
              <a:rPr lang="en-US" dirty="0"/>
              <a:t>lifelong health and development</a:t>
            </a:r>
          </a:p>
        </p:txBody>
      </p:sp>
      <p:sp>
        <p:nvSpPr>
          <p:cNvPr id="5" name="Slide Number Placeholder 4">
            <a:extLst>
              <a:ext uri="{FF2B5EF4-FFF2-40B4-BE49-F238E27FC236}">
                <a16:creationId xmlns:a16="http://schemas.microsoft.com/office/drawing/2014/main" id="{08DC4527-9A4C-0C48-A532-7E4E3186A909}"/>
              </a:ext>
            </a:extLst>
          </p:cNvPr>
          <p:cNvSpPr>
            <a:spLocks noGrp="1"/>
          </p:cNvSpPr>
          <p:nvPr>
            <p:ph type="sldNum" sz="quarter" idx="12"/>
          </p:nvPr>
        </p:nvSpPr>
        <p:spPr/>
        <p:txBody>
          <a:bodyPr/>
          <a:lstStyle/>
          <a:p>
            <a:fld id="{0E6DE189-A9C5-D841-955F-078F10DB03F1}" type="slidenum">
              <a:rPr lang="en-US" smtClean="0"/>
              <a:pPr/>
              <a:t>5</a:t>
            </a:fld>
            <a:endParaRPr lang="en-US" dirty="0"/>
          </a:p>
        </p:txBody>
      </p:sp>
      <p:pic>
        <p:nvPicPr>
          <p:cNvPr id="16" name="Picture 15">
            <a:extLst>
              <a:ext uri="{FF2B5EF4-FFF2-40B4-BE49-F238E27FC236}">
                <a16:creationId xmlns:a16="http://schemas.microsoft.com/office/drawing/2014/main" id="{0A24D31A-3151-4945-8967-4749052DC460}"/>
              </a:ext>
            </a:extLst>
          </p:cNvPr>
          <p:cNvPicPr>
            <a:picLocks noChangeAspect="1"/>
          </p:cNvPicPr>
          <p:nvPr/>
        </p:nvPicPr>
        <p:blipFill>
          <a:blip r:embed="rId3"/>
          <a:stretch>
            <a:fillRect/>
          </a:stretch>
        </p:blipFill>
        <p:spPr>
          <a:xfrm>
            <a:off x="698521" y="3208186"/>
            <a:ext cx="1814303" cy="1654645"/>
          </a:xfrm>
          <a:prstGeom prst="rect">
            <a:avLst/>
          </a:prstGeom>
        </p:spPr>
      </p:pic>
      <p:pic>
        <p:nvPicPr>
          <p:cNvPr id="20" name="Picture 19">
            <a:extLst>
              <a:ext uri="{FF2B5EF4-FFF2-40B4-BE49-F238E27FC236}">
                <a16:creationId xmlns:a16="http://schemas.microsoft.com/office/drawing/2014/main" id="{B5634A88-5254-1641-9A1D-3788CFA417CB}"/>
              </a:ext>
            </a:extLst>
          </p:cNvPr>
          <p:cNvPicPr>
            <a:picLocks noChangeAspect="1"/>
          </p:cNvPicPr>
          <p:nvPr/>
        </p:nvPicPr>
        <p:blipFill>
          <a:blip r:embed="rId4"/>
          <a:stretch>
            <a:fillRect/>
          </a:stretch>
        </p:blipFill>
        <p:spPr>
          <a:xfrm>
            <a:off x="6331129" y="3032151"/>
            <a:ext cx="2200914" cy="2006716"/>
          </a:xfrm>
          <a:prstGeom prst="rect">
            <a:avLst/>
          </a:prstGeom>
        </p:spPr>
      </p:pic>
      <p:sp>
        <p:nvSpPr>
          <p:cNvPr id="23" name="TextBox 22">
            <a:extLst>
              <a:ext uri="{FF2B5EF4-FFF2-40B4-BE49-F238E27FC236}">
                <a16:creationId xmlns:a16="http://schemas.microsoft.com/office/drawing/2014/main" id="{1820A3B4-944F-0D40-BD82-33CD32BD510C}"/>
              </a:ext>
            </a:extLst>
          </p:cNvPr>
          <p:cNvSpPr txBox="1"/>
          <p:nvPr/>
        </p:nvSpPr>
        <p:spPr>
          <a:xfrm>
            <a:off x="2658485" y="2727577"/>
            <a:ext cx="3381323" cy="320087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Biological systems, including brain development, heart and lung function, digestion, energy production, fighting infection, and physical growth, </a:t>
            </a:r>
            <a:r>
              <a:rPr lang="en-US" sz="1400" b="1" dirty="0">
                <a:solidFill>
                  <a:schemeClr val="tx2"/>
                </a:solidFill>
                <a:latin typeface="Arial" panose="020B0604020202020204" pitchFamily="34" charset="0"/>
                <a:cs typeface="Arial" panose="020B0604020202020204" pitchFamily="34" charset="0"/>
              </a:rPr>
              <a:t>are all interconnected and influence each other’s development and function.</a:t>
            </a:r>
          </a:p>
          <a:p>
            <a:endParaRPr lang="en-US" sz="14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Toxic stress, the excessive activation of stress response systems that can occur when a young child does not have supportive, caring adults, can lead to </a:t>
            </a:r>
            <a:r>
              <a:rPr lang="en-US" sz="1400" b="1" dirty="0">
                <a:solidFill>
                  <a:schemeClr val="tx2"/>
                </a:solidFill>
                <a:latin typeface="Arial" panose="020B0604020202020204" pitchFamily="34" charset="0"/>
                <a:cs typeface="Arial" panose="020B0604020202020204" pitchFamily="34" charset="0"/>
              </a:rPr>
              <a:t>lifelong problems </a:t>
            </a:r>
            <a:r>
              <a:rPr lang="en-US" sz="1400" dirty="0">
                <a:solidFill>
                  <a:schemeClr val="tx2"/>
                </a:solidFill>
                <a:latin typeface="Arial" panose="020B0604020202020204" pitchFamily="34" charset="0"/>
                <a:cs typeface="Arial" panose="020B0604020202020204" pitchFamily="34" charset="0"/>
              </a:rPr>
              <a:t>in learning, behavior, and physical and mental health. </a:t>
            </a:r>
            <a:br>
              <a:rPr lang="en-US" sz="1200" dirty="0">
                <a:solidFill>
                  <a:schemeClr val="tx2"/>
                </a:solidFill>
                <a:latin typeface="Arial" panose="020B0604020202020204" pitchFamily="34" charset="0"/>
                <a:cs typeface="Arial" panose="020B0604020202020204" pitchFamily="34" charset="0"/>
              </a:rPr>
            </a:br>
            <a:endParaRPr lang="en-US" sz="1200" b="1" dirty="0">
              <a:solidFill>
                <a:schemeClr val="tx2"/>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3F15424-D9AB-4F41-9BFB-E9A2A17E79C3}"/>
              </a:ext>
            </a:extLst>
          </p:cNvPr>
          <p:cNvSpPr txBox="1"/>
          <p:nvPr/>
        </p:nvSpPr>
        <p:spPr>
          <a:xfrm>
            <a:off x="839222" y="1908138"/>
            <a:ext cx="10727343" cy="553998"/>
          </a:xfrm>
          <a:prstGeom prst="rect">
            <a:avLst/>
          </a:prstGeom>
          <a:noFill/>
        </p:spPr>
        <p:txBody>
          <a:bodyPr wrap="square" lIns="0" tIns="0" rIns="0" bIns="0" rtlCol="0">
            <a:spAutoFit/>
          </a:bodyPr>
          <a:lstStyle/>
          <a:p>
            <a:r>
              <a:rPr lang="en-US" b="1" dirty="0">
                <a:solidFill>
                  <a:schemeClr val="accent2"/>
                </a:solidFill>
                <a:latin typeface="Arial" panose="020B0604020202020204" pitchFamily="34" charset="0"/>
                <a:cs typeface="Arial" panose="020B0604020202020204" pitchFamily="34" charset="0"/>
              </a:rPr>
              <a:t>Starting during the prenatal period, all biological systems in the body interact with each other and adapt to the context in which a child is developing—for better or for worse.</a:t>
            </a:r>
          </a:p>
        </p:txBody>
      </p:sp>
      <p:sp>
        <p:nvSpPr>
          <p:cNvPr id="26" name="TextBox 25">
            <a:extLst>
              <a:ext uri="{FF2B5EF4-FFF2-40B4-BE49-F238E27FC236}">
                <a16:creationId xmlns:a16="http://schemas.microsoft.com/office/drawing/2014/main" id="{4B42053E-EEB0-AF49-98ED-EBBD38465635}"/>
              </a:ext>
            </a:extLst>
          </p:cNvPr>
          <p:cNvSpPr txBox="1"/>
          <p:nvPr/>
        </p:nvSpPr>
        <p:spPr>
          <a:xfrm>
            <a:off x="8728364" y="2724792"/>
            <a:ext cx="2980703" cy="150810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The </a:t>
            </a:r>
            <a:r>
              <a:rPr lang="en-US" sz="1400" b="1" dirty="0">
                <a:solidFill>
                  <a:schemeClr val="tx2"/>
                </a:solidFill>
                <a:latin typeface="Arial" panose="020B0604020202020204" pitchFamily="34" charset="0"/>
                <a:cs typeface="Arial" panose="020B0604020202020204" pitchFamily="34" charset="0"/>
              </a:rPr>
              <a:t>socio-emotional, physical and cognitive capacities</a:t>
            </a:r>
            <a:r>
              <a:rPr lang="en-US" sz="1400" dirty="0">
                <a:solidFill>
                  <a:schemeClr val="tx2"/>
                </a:solidFill>
                <a:latin typeface="Arial" panose="020B0604020202020204" pitchFamily="34" charset="0"/>
                <a:cs typeface="Arial" panose="020B0604020202020204" pitchFamily="34" charset="0"/>
              </a:rPr>
              <a:t> that</a:t>
            </a:r>
            <a:br>
              <a:rPr lang="en-US" sz="1400" dirty="0">
                <a:solidFill>
                  <a:schemeClr val="tx2"/>
                </a:solidFill>
                <a:latin typeface="Arial" panose="020B0604020202020204" pitchFamily="34" charset="0"/>
                <a:cs typeface="Arial" panose="020B0604020202020204" pitchFamily="34" charset="0"/>
              </a:rPr>
            </a:br>
            <a:r>
              <a:rPr lang="en-US" sz="1400" dirty="0">
                <a:solidFill>
                  <a:schemeClr val="tx2"/>
                </a:solidFill>
                <a:latin typeface="Arial" panose="020B0604020202020204" pitchFamily="34" charset="0"/>
                <a:cs typeface="Arial" panose="020B0604020202020204" pitchFamily="34" charset="0"/>
              </a:rPr>
              <a:t>are built in the first three years are all important for later success in school, the workplace and the larger community.</a:t>
            </a:r>
            <a:br>
              <a:rPr lang="en-US" sz="1400" dirty="0">
                <a:solidFill>
                  <a:schemeClr val="tx2"/>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CEFBF45A-F799-7940-A37D-CCE74A155D3B}"/>
              </a:ext>
            </a:extLst>
          </p:cNvPr>
          <p:cNvSpPr/>
          <p:nvPr/>
        </p:nvSpPr>
        <p:spPr>
          <a:xfrm>
            <a:off x="8610600" y="4232897"/>
            <a:ext cx="2743200" cy="1384995"/>
          </a:xfrm>
          <a:prstGeom prst="rect">
            <a:avLst/>
          </a:prstGeom>
        </p:spPr>
        <p:txBody>
          <a:bodyPr wrap="square">
            <a:spAutoFit/>
          </a:bodyPr>
          <a:lstStyle/>
          <a:p>
            <a:pPr marL="285750" indent="-285750">
              <a:buFont typeface="Arial" panose="020B0604020202020204" pitchFamily="34" charset="0"/>
              <a:buChar char="•"/>
            </a:pPr>
            <a:r>
              <a:rPr lang="en-US" sz="1400" b="1" dirty="0">
                <a:solidFill>
                  <a:schemeClr val="tx2"/>
                </a:solidFill>
                <a:latin typeface="Arial" panose="020B0604020202020204" pitchFamily="34" charset="0"/>
                <a:cs typeface="Arial" panose="020B0604020202020204" pitchFamily="34" charset="0"/>
              </a:rPr>
              <a:t>Supportive relationships and positive learning experiences </a:t>
            </a:r>
            <a:r>
              <a:rPr lang="en-US" sz="1400" dirty="0">
                <a:solidFill>
                  <a:schemeClr val="tx2"/>
                </a:solidFill>
                <a:latin typeface="Arial" panose="020B0604020202020204" pitchFamily="34" charset="0"/>
                <a:cs typeface="Arial" panose="020B0604020202020204" pitchFamily="34" charset="0"/>
              </a:rPr>
              <a:t>begin at home but can also be provided through a range of effective programs and policies.</a:t>
            </a:r>
          </a:p>
        </p:txBody>
      </p:sp>
      <p:sp>
        <p:nvSpPr>
          <p:cNvPr id="2" name="Rectangle 1">
            <a:extLst>
              <a:ext uri="{FF2B5EF4-FFF2-40B4-BE49-F238E27FC236}">
                <a16:creationId xmlns:a16="http://schemas.microsoft.com/office/drawing/2014/main" id="{8B88841D-24DA-754C-8D5F-A43BA8F6EF26}"/>
              </a:ext>
            </a:extLst>
          </p:cNvPr>
          <p:cNvSpPr/>
          <p:nvPr/>
        </p:nvSpPr>
        <p:spPr>
          <a:xfrm>
            <a:off x="749621" y="5928453"/>
            <a:ext cx="10604179" cy="400110"/>
          </a:xfrm>
          <a:prstGeom prst="rect">
            <a:avLst/>
          </a:prstGeom>
        </p:spPr>
        <p:txBody>
          <a:bodyPr wrap="square">
            <a:spAutoFit/>
          </a:bodyPr>
          <a:lstStyle/>
          <a:p>
            <a:r>
              <a:rPr lang="en-US" sz="1000" b="1" dirty="0">
                <a:solidFill>
                  <a:schemeClr val="tx2"/>
                </a:solidFill>
                <a:latin typeface="Arial" panose="020B0604020202020204" pitchFamily="34" charset="0"/>
                <a:cs typeface="Arial" panose="020B0604020202020204" pitchFamily="34" charset="0"/>
              </a:rPr>
              <a:t>Source</a:t>
            </a:r>
            <a:r>
              <a:rPr lang="en-US" sz="1000" dirty="0">
                <a:solidFill>
                  <a:schemeClr val="tx2"/>
                </a:solidFill>
                <a:latin typeface="Arial" panose="020B0604020202020204" pitchFamily="34" charset="0"/>
                <a:cs typeface="Arial" panose="020B0604020202020204" pitchFamily="34" charset="0"/>
              </a:rPr>
              <a:t>: Center on the Developing Child at Harvard University: https://developingchild.harvard.edu/resources/connecting-the-brain-to-the-rest-of-the-body-early-childhood-development-and-lifelong-health-are-deeply-intertwined/</a:t>
            </a:r>
          </a:p>
        </p:txBody>
      </p:sp>
    </p:spTree>
    <p:extLst>
      <p:ext uri="{BB962C8B-B14F-4D97-AF65-F5344CB8AC3E}">
        <p14:creationId xmlns:p14="http://schemas.microsoft.com/office/powerpoint/2010/main" val="383358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81D2-8C76-4DD9-9EDA-40C1666A6922}"/>
              </a:ext>
            </a:extLst>
          </p:cNvPr>
          <p:cNvSpPr>
            <a:spLocks noGrp="1"/>
          </p:cNvSpPr>
          <p:nvPr>
            <p:ph type="title"/>
          </p:nvPr>
        </p:nvSpPr>
        <p:spPr>
          <a:xfrm>
            <a:off x="463626" y="308980"/>
            <a:ext cx="10515600" cy="1051134"/>
          </a:xfrm>
        </p:spPr>
        <p:txBody>
          <a:bodyPr/>
          <a:lstStyle/>
          <a:p>
            <a:r>
              <a:rPr lang="en-US" dirty="0"/>
              <a:t>Parents want and need support</a:t>
            </a:r>
          </a:p>
        </p:txBody>
      </p:sp>
      <p:sp>
        <p:nvSpPr>
          <p:cNvPr id="3" name="Content Placeholder 2">
            <a:extLst>
              <a:ext uri="{FF2B5EF4-FFF2-40B4-BE49-F238E27FC236}">
                <a16:creationId xmlns:a16="http://schemas.microsoft.com/office/drawing/2014/main" id="{4B382C99-6AF2-41A3-A00B-CFB82ED57C1E}"/>
              </a:ext>
            </a:extLst>
          </p:cNvPr>
          <p:cNvSpPr>
            <a:spLocks noGrp="1"/>
          </p:cNvSpPr>
          <p:nvPr>
            <p:ph idx="1"/>
          </p:nvPr>
        </p:nvSpPr>
        <p:spPr>
          <a:xfrm>
            <a:off x="463626" y="1823904"/>
            <a:ext cx="5257800" cy="4351338"/>
          </a:xfrm>
        </p:spPr>
        <p:txBody>
          <a:bodyPr/>
          <a:lstStyle/>
          <a:p>
            <a:r>
              <a:rPr lang="en-US" dirty="0"/>
              <a:t>All families with young children—especially first-time parents and those with both parents in the labor force—are stretched for time and resources. </a:t>
            </a:r>
          </a:p>
          <a:p>
            <a:r>
              <a:rPr lang="en-US" dirty="0"/>
              <a:t>The COVID-19 pandemic has added additional hardship and stress for families during this already challenging time. </a:t>
            </a:r>
          </a:p>
          <a:p>
            <a:r>
              <a:rPr lang="en-US" dirty="0"/>
              <a:t>High-quality child care is often unavailable or unaffordable for parents, and many are not connected to early care supports that can offer guidance to navigate the earliest months and years. </a:t>
            </a:r>
          </a:p>
        </p:txBody>
      </p:sp>
      <p:sp>
        <p:nvSpPr>
          <p:cNvPr id="4" name="Slide Number Placeholder 3">
            <a:extLst>
              <a:ext uri="{FF2B5EF4-FFF2-40B4-BE49-F238E27FC236}">
                <a16:creationId xmlns:a16="http://schemas.microsoft.com/office/drawing/2014/main" id="{091B5A90-017F-43F3-878B-E6CB6FB10384}"/>
              </a:ext>
            </a:extLst>
          </p:cNvPr>
          <p:cNvSpPr>
            <a:spLocks noGrp="1"/>
          </p:cNvSpPr>
          <p:nvPr>
            <p:ph type="sldNum" sz="quarter" idx="12"/>
          </p:nvPr>
        </p:nvSpPr>
        <p:spPr/>
        <p:txBody>
          <a:bodyPr/>
          <a:lstStyle/>
          <a:p>
            <a:fld id="{0E6DE189-A9C5-D841-955F-078F10DB03F1}" type="slidenum">
              <a:rPr lang="en-US" smtClean="0"/>
              <a:pPr/>
              <a:t>6</a:t>
            </a:fld>
            <a:endParaRPr lang="en-US" dirty="0"/>
          </a:p>
        </p:txBody>
      </p:sp>
      <p:pic>
        <p:nvPicPr>
          <p:cNvPr id="8" name="Picture Placeholder 7">
            <a:extLst>
              <a:ext uri="{FF2B5EF4-FFF2-40B4-BE49-F238E27FC236}">
                <a16:creationId xmlns:a16="http://schemas.microsoft.com/office/drawing/2014/main" id="{719AE6E1-9326-1A48-8C95-BAC037C80998}"/>
              </a:ext>
            </a:extLst>
          </p:cNvPr>
          <p:cNvPicPr>
            <a:picLocks noGrp="1" noChangeAspect="1"/>
          </p:cNvPicPr>
          <p:nvPr>
            <p:ph type="pic" sz="quarter" idx="13"/>
          </p:nvPr>
        </p:nvPicPr>
        <p:blipFill>
          <a:blip r:embed="rId3"/>
          <a:srcRect t="21391" b="21391"/>
          <a:stretch>
            <a:fillRect/>
          </a:stretch>
        </p:blipFill>
        <p:spPr/>
      </p:pic>
      <p:sp>
        <p:nvSpPr>
          <p:cNvPr id="11" name="TextBox 10">
            <a:extLst>
              <a:ext uri="{FF2B5EF4-FFF2-40B4-BE49-F238E27FC236}">
                <a16:creationId xmlns:a16="http://schemas.microsoft.com/office/drawing/2014/main" id="{9042FD40-781E-4736-A97E-9C39F6FB950F}"/>
              </a:ext>
            </a:extLst>
          </p:cNvPr>
          <p:cNvSpPr txBox="1"/>
          <p:nvPr/>
        </p:nvSpPr>
        <p:spPr>
          <a:xfrm>
            <a:off x="6273800" y="4196996"/>
            <a:ext cx="5080000" cy="2123658"/>
          </a:xfrm>
          <a:prstGeom prst="rect">
            <a:avLst/>
          </a:prstGeom>
          <a:solidFill>
            <a:schemeClr val="accent2"/>
          </a:solidFill>
        </p:spPr>
        <p:txBody>
          <a:bodyPr wrap="square" lIns="182880" tIns="91440" rIns="182880" bIns="91440" rtlCol="0">
            <a:spAutoFit/>
          </a:bodyPr>
          <a:lstStyle/>
          <a:p>
            <a:r>
              <a:rPr lang="en-US" sz="1400" dirty="0">
                <a:solidFill>
                  <a:schemeClr val="bg1"/>
                </a:solidFill>
                <a:latin typeface="Arial" panose="020B0604020202020204" pitchFamily="34" charset="0"/>
                <a:cs typeface="Arial" panose="020B0604020202020204" pitchFamily="34" charset="0"/>
              </a:rPr>
              <a:t>More women in the United States die in childbirth than in any other developed country, and Black women are more than twice as likely to die as White women.</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Nearly 25% of all U.S. women start prenatal care late in pregnancy or do not receive the recommended number of prenatal visits. This number rises to 34% among Black women and to 41% among Indigenous or Alaska Native women.</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65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9B562-3B81-744F-8CAF-238D0F3C1AA9}"/>
              </a:ext>
            </a:extLst>
          </p:cNvPr>
          <p:cNvSpPr>
            <a:spLocks noGrp="1"/>
          </p:cNvSpPr>
          <p:nvPr>
            <p:ph type="title"/>
          </p:nvPr>
        </p:nvSpPr>
        <p:spPr>
          <a:xfrm>
            <a:off x="505690" y="668337"/>
            <a:ext cx="10515600" cy="1051134"/>
          </a:xfrm>
        </p:spPr>
        <p:txBody>
          <a:bodyPr>
            <a:normAutofit/>
          </a:bodyPr>
          <a:lstStyle/>
          <a:p>
            <a:r>
              <a:rPr lang="en-US" dirty="0"/>
              <a:t>We can strengthen our communities and live up to our promise as a nation</a:t>
            </a:r>
          </a:p>
        </p:txBody>
      </p:sp>
      <p:sp>
        <p:nvSpPr>
          <p:cNvPr id="3" name="Content Placeholder 2">
            <a:extLst>
              <a:ext uri="{FF2B5EF4-FFF2-40B4-BE49-F238E27FC236}">
                <a16:creationId xmlns:a16="http://schemas.microsoft.com/office/drawing/2014/main" id="{4CB79AE9-41E9-43DD-8427-1A47B83516A6}"/>
              </a:ext>
            </a:extLst>
          </p:cNvPr>
          <p:cNvSpPr>
            <a:spLocks noGrp="1"/>
          </p:cNvSpPr>
          <p:nvPr>
            <p:ph idx="1"/>
          </p:nvPr>
        </p:nvSpPr>
        <p:spPr>
          <a:xfrm>
            <a:off x="838199" y="2113006"/>
            <a:ext cx="5661991" cy="4351338"/>
          </a:xfrm>
        </p:spPr>
        <p:txBody>
          <a:bodyPr>
            <a:normAutofit/>
          </a:bodyPr>
          <a:lstStyle/>
          <a:p>
            <a:r>
              <a:rPr lang="en-US" dirty="0"/>
              <a:t>There is a great discrepancy between what families need and the affordability and access of what is available. It is imperative that government works to fill this gap. </a:t>
            </a:r>
          </a:p>
          <a:p>
            <a:r>
              <a:rPr lang="en-US" dirty="0"/>
              <a:t>Supporting families requires elected officials, policymakers, and multiple systems coming together—health care, child care, and family support services—to ensure that all parents, particularly those with high need, get what they need to nurture their children’s healthy development from the very beginning.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43CE6AA-48E2-3F4C-98D8-6EF1121CD83F}"/>
              </a:ext>
            </a:extLst>
          </p:cNvPr>
          <p:cNvSpPr>
            <a:spLocks noGrp="1"/>
          </p:cNvSpPr>
          <p:nvPr>
            <p:ph type="sldNum" sz="quarter" idx="12"/>
          </p:nvPr>
        </p:nvSpPr>
        <p:spPr/>
        <p:txBody>
          <a:bodyPr/>
          <a:lstStyle/>
          <a:p>
            <a:fld id="{0E6DE189-A9C5-D841-955F-078F10DB03F1}" type="slidenum">
              <a:rPr lang="en-US" smtClean="0"/>
              <a:pPr/>
              <a:t>7</a:t>
            </a:fld>
            <a:endParaRPr lang="en-US" dirty="0"/>
          </a:p>
        </p:txBody>
      </p:sp>
      <p:pic>
        <p:nvPicPr>
          <p:cNvPr id="17" name="Picture Placeholder 16">
            <a:extLst>
              <a:ext uri="{FF2B5EF4-FFF2-40B4-BE49-F238E27FC236}">
                <a16:creationId xmlns:a16="http://schemas.microsoft.com/office/drawing/2014/main" id="{C743C2EF-1AD1-1D49-BB95-78149A5A1A4E}"/>
              </a:ext>
            </a:extLst>
          </p:cNvPr>
          <p:cNvPicPr>
            <a:picLocks noGrp="1" noChangeAspect="1"/>
          </p:cNvPicPr>
          <p:nvPr>
            <p:ph type="pic" sz="quarter" idx="13"/>
          </p:nvPr>
        </p:nvPicPr>
        <p:blipFill>
          <a:blip r:embed="rId3"/>
          <a:stretch>
            <a:fillRect/>
          </a:stretch>
        </p:blipFill>
        <p:spPr>
          <a:xfrm>
            <a:off x="6766245" y="2113006"/>
            <a:ext cx="5047446" cy="3360694"/>
          </a:xfrm>
        </p:spPr>
      </p:pic>
      <p:sp>
        <p:nvSpPr>
          <p:cNvPr id="7" name="Content Placeholder 3">
            <a:extLst>
              <a:ext uri="{FF2B5EF4-FFF2-40B4-BE49-F238E27FC236}">
                <a16:creationId xmlns:a16="http://schemas.microsoft.com/office/drawing/2014/main" id="{62E179EA-98CC-4082-957D-7336BCB66CD0}"/>
              </a:ext>
            </a:extLst>
          </p:cNvPr>
          <p:cNvSpPr txBox="1">
            <a:spLocks/>
          </p:cNvSpPr>
          <p:nvPr/>
        </p:nvSpPr>
        <p:spPr>
          <a:xfrm>
            <a:off x="838200" y="1825625"/>
            <a:ext cx="5257800" cy="4351338"/>
          </a:xfrm>
          <a:prstGeom prst="rect">
            <a:avLst/>
          </a:prstGeom>
        </p:spPr>
        <p:txBody>
          <a:bodyPr vert="horz" lIns="0" tIns="0" rIns="0" bIns="0" rtlCol="0">
            <a:normAutofit/>
          </a:bodyPr>
          <a:lstStyle>
            <a:lvl1pPr marL="0" indent="0" algn="l" defTabSz="914400" rtl="0" eaLnBrk="1" latinLnBrk="0" hangingPunct="1">
              <a:lnSpc>
                <a:spcPct val="90000"/>
              </a:lnSpc>
              <a:spcBef>
                <a:spcPts val="16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4000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2C04-9037-49A5-89D5-1D52D468BEF7}"/>
              </a:ext>
            </a:extLst>
          </p:cNvPr>
          <p:cNvSpPr>
            <a:spLocks noGrp="1"/>
          </p:cNvSpPr>
          <p:nvPr>
            <p:ph type="title"/>
          </p:nvPr>
        </p:nvSpPr>
        <p:spPr/>
        <p:txBody>
          <a:bodyPr/>
          <a:lstStyle/>
          <a:p>
            <a:r>
              <a:rPr lang="en-US" dirty="0"/>
              <a:t>Early investment works</a:t>
            </a:r>
          </a:p>
        </p:txBody>
      </p:sp>
      <p:sp>
        <p:nvSpPr>
          <p:cNvPr id="3" name="Content Placeholder 2">
            <a:extLst>
              <a:ext uri="{FF2B5EF4-FFF2-40B4-BE49-F238E27FC236}">
                <a16:creationId xmlns:a16="http://schemas.microsoft.com/office/drawing/2014/main" id="{6CAD3A13-6C9D-4D3E-82AE-332B641966D6}"/>
              </a:ext>
            </a:extLst>
          </p:cNvPr>
          <p:cNvSpPr>
            <a:spLocks noGrp="1"/>
          </p:cNvSpPr>
          <p:nvPr>
            <p:ph idx="1"/>
          </p:nvPr>
        </p:nvSpPr>
        <p:spPr/>
        <p:txBody>
          <a:bodyPr/>
          <a:lstStyle/>
          <a:p>
            <a:r>
              <a:rPr lang="en-US" dirty="0"/>
              <a:t>When we invest in the first three years of a child’s life, the returns for communities are the highest, and we can reduce the need for more expensive interventions later. </a:t>
            </a:r>
          </a:p>
          <a:p>
            <a:r>
              <a:rPr lang="en-US" dirty="0"/>
              <a:t>Research from Professor James Heckman at the University of Chicago found that investments in high quality programs that support young children starting at birth deliver a 13 percent annual return—significantly higher than the 7 to 10 percent return delivered by preschool alone.</a:t>
            </a:r>
          </a:p>
          <a:p>
            <a:endParaRPr lang="en-US" dirty="0"/>
          </a:p>
        </p:txBody>
      </p:sp>
      <p:sp>
        <p:nvSpPr>
          <p:cNvPr id="4" name="Slide Number Placeholder 3">
            <a:extLst>
              <a:ext uri="{FF2B5EF4-FFF2-40B4-BE49-F238E27FC236}">
                <a16:creationId xmlns:a16="http://schemas.microsoft.com/office/drawing/2014/main" id="{03B04ABD-B3D4-4A23-B2C6-2326FC7F60A8}"/>
              </a:ext>
            </a:extLst>
          </p:cNvPr>
          <p:cNvSpPr>
            <a:spLocks noGrp="1"/>
          </p:cNvSpPr>
          <p:nvPr>
            <p:ph type="sldNum" sz="quarter" idx="12"/>
          </p:nvPr>
        </p:nvSpPr>
        <p:spPr/>
        <p:txBody>
          <a:bodyPr/>
          <a:lstStyle/>
          <a:p>
            <a:fld id="{0E6DE189-A9C5-D841-955F-078F10DB03F1}" type="slidenum">
              <a:rPr lang="en-US" smtClean="0"/>
              <a:pPr/>
              <a:t>8</a:t>
            </a:fld>
            <a:endParaRPr lang="en-US" dirty="0"/>
          </a:p>
        </p:txBody>
      </p:sp>
      <p:pic>
        <p:nvPicPr>
          <p:cNvPr id="23" name="Picture 22">
            <a:extLst>
              <a:ext uri="{FF2B5EF4-FFF2-40B4-BE49-F238E27FC236}">
                <a16:creationId xmlns:a16="http://schemas.microsoft.com/office/drawing/2014/main" id="{6303CD96-9C00-324A-8B35-28715265D868}"/>
              </a:ext>
            </a:extLst>
          </p:cNvPr>
          <p:cNvPicPr>
            <a:picLocks noChangeAspect="1"/>
          </p:cNvPicPr>
          <p:nvPr/>
        </p:nvPicPr>
        <p:blipFill>
          <a:blip r:embed="rId3"/>
          <a:stretch>
            <a:fillRect/>
          </a:stretch>
        </p:blipFill>
        <p:spPr>
          <a:xfrm>
            <a:off x="9553388" y="2725261"/>
            <a:ext cx="1731773" cy="1242359"/>
          </a:xfrm>
          <a:prstGeom prst="rect">
            <a:avLst/>
          </a:prstGeom>
        </p:spPr>
      </p:pic>
      <p:pic>
        <p:nvPicPr>
          <p:cNvPr id="25" name="Picture 24">
            <a:extLst>
              <a:ext uri="{FF2B5EF4-FFF2-40B4-BE49-F238E27FC236}">
                <a16:creationId xmlns:a16="http://schemas.microsoft.com/office/drawing/2014/main" id="{CFA2E266-2BE7-EC44-8805-F8CE32818C6A}"/>
              </a:ext>
            </a:extLst>
          </p:cNvPr>
          <p:cNvPicPr>
            <a:picLocks noChangeAspect="1"/>
          </p:cNvPicPr>
          <p:nvPr/>
        </p:nvPicPr>
        <p:blipFill>
          <a:blip r:embed="rId4"/>
          <a:stretch>
            <a:fillRect/>
          </a:stretch>
        </p:blipFill>
        <p:spPr>
          <a:xfrm>
            <a:off x="6536951" y="2669044"/>
            <a:ext cx="2217133" cy="1242359"/>
          </a:xfrm>
          <a:prstGeom prst="rect">
            <a:avLst/>
          </a:prstGeom>
        </p:spPr>
      </p:pic>
      <p:sp>
        <p:nvSpPr>
          <p:cNvPr id="27" name="TextBox 26">
            <a:extLst>
              <a:ext uri="{FF2B5EF4-FFF2-40B4-BE49-F238E27FC236}">
                <a16:creationId xmlns:a16="http://schemas.microsoft.com/office/drawing/2014/main" id="{9AE63C14-7B40-3644-A7D6-FB2388F42F40}"/>
              </a:ext>
            </a:extLst>
          </p:cNvPr>
          <p:cNvSpPr txBox="1"/>
          <p:nvPr/>
        </p:nvSpPr>
        <p:spPr>
          <a:xfrm>
            <a:off x="6460686" y="4144110"/>
            <a:ext cx="2369662" cy="1677382"/>
          </a:xfrm>
          <a:prstGeom prst="rect">
            <a:avLst/>
          </a:prstGeom>
          <a:noFill/>
        </p:spPr>
        <p:txBody>
          <a:bodyPr wrap="square" lIns="0" tIns="0" rIns="0" bIns="0" rtlCol="0">
            <a:spAutoFit/>
          </a:bodyPr>
          <a:lstStyle/>
          <a:p>
            <a:pPr algn="ctr"/>
            <a:r>
              <a:rPr lang="en-US" sz="1300" dirty="0">
                <a:solidFill>
                  <a:schemeClr val="tx2"/>
                </a:solidFill>
                <a:latin typeface="Arial" panose="020B0604020202020204" pitchFamily="34" charset="0"/>
                <a:cs typeface="Arial" panose="020B0604020202020204" pitchFamily="34" charset="0"/>
              </a:rPr>
              <a:t>Investments in high-quality </a:t>
            </a:r>
            <a:br>
              <a:rPr lang="en-US" sz="1300" dirty="0">
                <a:solidFill>
                  <a:schemeClr val="tx2"/>
                </a:solidFill>
                <a:latin typeface="Arial" panose="020B0604020202020204" pitchFamily="34" charset="0"/>
                <a:cs typeface="Arial" panose="020B0604020202020204" pitchFamily="34" charset="0"/>
              </a:rPr>
            </a:br>
            <a:r>
              <a:rPr lang="en-US" sz="1300" dirty="0">
                <a:solidFill>
                  <a:schemeClr val="tx2"/>
                </a:solidFill>
                <a:latin typeface="Arial" panose="020B0604020202020204" pitchFamily="34" charset="0"/>
                <a:cs typeface="Arial" panose="020B0604020202020204" pitchFamily="34" charset="0"/>
              </a:rPr>
              <a:t>early childhood education starting at birth provides taxpayers with</a:t>
            </a:r>
            <a:br>
              <a:rPr lang="en-US" sz="1300" dirty="0">
                <a:solidFill>
                  <a:schemeClr val="tx2"/>
                </a:solidFill>
                <a:latin typeface="Arial" panose="020B0604020202020204" pitchFamily="34" charset="0"/>
                <a:cs typeface="Arial" panose="020B0604020202020204" pitchFamily="34" charset="0"/>
              </a:rPr>
            </a:br>
            <a:r>
              <a:rPr lang="en-US" sz="2400" b="1" dirty="0">
                <a:solidFill>
                  <a:schemeClr val="accent6"/>
                </a:solidFill>
                <a:latin typeface="Arial" panose="020B0604020202020204" pitchFamily="34" charset="0"/>
                <a:cs typeface="Arial" panose="020B0604020202020204" pitchFamily="34" charset="0"/>
              </a:rPr>
              <a:t>a return of $7.30 </a:t>
            </a:r>
            <a:br>
              <a:rPr lang="en-US" sz="1300" dirty="0">
                <a:solidFill>
                  <a:schemeClr val="tx2"/>
                </a:solidFill>
                <a:latin typeface="Arial" panose="020B0604020202020204" pitchFamily="34" charset="0"/>
                <a:cs typeface="Arial" panose="020B0604020202020204" pitchFamily="34" charset="0"/>
              </a:rPr>
            </a:br>
            <a:r>
              <a:rPr lang="en-US" sz="1300" b="1" dirty="0">
                <a:solidFill>
                  <a:schemeClr val="tx2"/>
                </a:solidFill>
                <a:latin typeface="Arial" panose="020B0604020202020204" pitchFamily="34" charset="0"/>
                <a:cs typeface="Arial" panose="020B0604020202020204" pitchFamily="34" charset="0"/>
              </a:rPr>
              <a:t>for</a:t>
            </a:r>
            <a:r>
              <a:rPr lang="en-US" sz="1300" dirty="0">
                <a:solidFill>
                  <a:schemeClr val="tx2"/>
                </a:solidFill>
                <a:latin typeface="Arial" panose="020B0604020202020204" pitchFamily="34" charset="0"/>
                <a:cs typeface="Arial" panose="020B0604020202020204" pitchFamily="34" charset="0"/>
              </a:rPr>
              <a:t> </a:t>
            </a:r>
            <a:r>
              <a:rPr lang="en-US" sz="1300" b="1" dirty="0">
                <a:solidFill>
                  <a:schemeClr val="tx2"/>
                </a:solidFill>
                <a:latin typeface="Arial" panose="020B0604020202020204" pitchFamily="34" charset="0"/>
                <a:cs typeface="Arial" panose="020B0604020202020204" pitchFamily="34" charset="0"/>
              </a:rPr>
              <a:t>every dollar invested.</a:t>
            </a:r>
            <a:br>
              <a:rPr lang="en-US" sz="1400" dirty="0">
                <a:solidFill>
                  <a:schemeClr val="tx2"/>
                </a:solidFill>
                <a:latin typeface="Arial" panose="020B0604020202020204" pitchFamily="34" charset="0"/>
                <a:cs typeface="Arial" panose="020B0604020202020204" pitchFamily="34" charset="0"/>
              </a:rPr>
            </a:br>
            <a:endParaRPr lang="en-US" sz="2000" b="1" dirty="0">
              <a:solidFill>
                <a:schemeClr val="tx2"/>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406BD4D-76C1-3546-9A75-60D6F2C70C5A}"/>
              </a:ext>
            </a:extLst>
          </p:cNvPr>
          <p:cNvSpPr txBox="1"/>
          <p:nvPr/>
        </p:nvSpPr>
        <p:spPr>
          <a:xfrm>
            <a:off x="9202083" y="4115202"/>
            <a:ext cx="2369662" cy="1877437"/>
          </a:xfrm>
          <a:prstGeom prst="rect">
            <a:avLst/>
          </a:prstGeom>
          <a:noFill/>
        </p:spPr>
        <p:txBody>
          <a:bodyPr wrap="square" lIns="0" tIns="0" rIns="0" bIns="0" rtlCol="0">
            <a:spAutoFit/>
          </a:bodyPr>
          <a:lstStyle/>
          <a:p>
            <a:pPr algn="ctr"/>
            <a:r>
              <a:rPr lang="en-US" sz="1300" dirty="0">
                <a:solidFill>
                  <a:schemeClr val="tx2"/>
                </a:solidFill>
                <a:latin typeface="Arial" panose="020B0604020202020204" pitchFamily="34" charset="0"/>
                <a:cs typeface="Arial" panose="020B0604020202020204" pitchFamily="34" charset="0"/>
              </a:rPr>
              <a:t>This return has compounding benefits, driving a</a:t>
            </a:r>
            <a:br>
              <a:rPr lang="en-US" sz="1300" dirty="0">
                <a:solidFill>
                  <a:schemeClr val="tx2"/>
                </a:solidFill>
                <a:latin typeface="Arial" panose="020B0604020202020204" pitchFamily="34" charset="0"/>
                <a:cs typeface="Arial" panose="020B0604020202020204" pitchFamily="34" charset="0"/>
              </a:rPr>
            </a:br>
            <a:r>
              <a:rPr lang="en-US" sz="2400" b="1" dirty="0">
                <a:solidFill>
                  <a:schemeClr val="accent6"/>
                </a:solidFill>
                <a:latin typeface="Arial" panose="020B0604020202020204" pitchFamily="34" charset="0"/>
                <a:cs typeface="Arial" panose="020B0604020202020204" pitchFamily="34" charset="0"/>
              </a:rPr>
              <a:t>13% year </a:t>
            </a:r>
            <a:br>
              <a:rPr lang="en-US" sz="1300" dirty="0">
                <a:solidFill>
                  <a:schemeClr val="tx2"/>
                </a:solidFill>
                <a:latin typeface="Arial" panose="020B0604020202020204" pitchFamily="34" charset="0"/>
                <a:cs typeface="Arial" panose="020B0604020202020204" pitchFamily="34" charset="0"/>
              </a:rPr>
            </a:br>
            <a:r>
              <a:rPr lang="en-US" sz="1300" b="1" dirty="0">
                <a:solidFill>
                  <a:schemeClr val="tx2"/>
                </a:solidFill>
                <a:latin typeface="Arial" panose="020B0604020202020204" pitchFamily="34" charset="0"/>
                <a:cs typeface="Arial" panose="020B0604020202020204" pitchFamily="34" charset="0"/>
              </a:rPr>
              <a:t>return on investment </a:t>
            </a:r>
            <a:br>
              <a:rPr lang="en-US" sz="1300" b="1" dirty="0">
                <a:solidFill>
                  <a:schemeClr val="tx2"/>
                </a:solidFill>
                <a:latin typeface="Arial" panose="020B0604020202020204" pitchFamily="34" charset="0"/>
                <a:cs typeface="Arial" panose="020B0604020202020204" pitchFamily="34" charset="0"/>
              </a:rPr>
            </a:br>
            <a:r>
              <a:rPr lang="en-US" sz="1300" dirty="0">
                <a:solidFill>
                  <a:schemeClr val="tx2"/>
                </a:solidFill>
                <a:latin typeface="Arial" panose="020B0604020202020204" pitchFamily="34" charset="0"/>
                <a:cs typeface="Arial" panose="020B0604020202020204" pitchFamily="34" charset="0"/>
              </a:rPr>
              <a:t>through better education, health, social and economic outcomes later in life.</a:t>
            </a:r>
            <a:br>
              <a:rPr lang="en-US" sz="1400" dirty="0">
                <a:solidFill>
                  <a:schemeClr val="tx2"/>
                </a:solidFill>
                <a:latin typeface="Arial" panose="020B0604020202020204" pitchFamily="34" charset="0"/>
                <a:cs typeface="Arial" panose="020B0604020202020204" pitchFamily="34" charset="0"/>
              </a:rPr>
            </a:br>
            <a:endParaRPr lang="en-US" sz="2000" b="1" dirty="0">
              <a:solidFill>
                <a:schemeClr val="tx2"/>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99B39AF-BEF7-9741-9F0C-A6C8108E61E2}"/>
              </a:ext>
            </a:extLst>
          </p:cNvPr>
          <p:cNvSpPr txBox="1"/>
          <p:nvPr/>
        </p:nvSpPr>
        <p:spPr>
          <a:xfrm>
            <a:off x="7202064" y="1825625"/>
            <a:ext cx="3820743" cy="861774"/>
          </a:xfrm>
          <a:prstGeom prst="rect">
            <a:avLst/>
          </a:prstGeom>
          <a:noFill/>
        </p:spPr>
        <p:txBody>
          <a:bodyPr wrap="square" lIns="0" tIns="0" rIns="0" bIns="0" rtlCol="0">
            <a:spAutoFit/>
          </a:bodyPr>
          <a:lstStyle/>
          <a:p>
            <a:pPr algn="ctr"/>
            <a:r>
              <a:rPr lang="en-US" b="1" dirty="0">
                <a:solidFill>
                  <a:schemeClr val="accent3"/>
                </a:solidFill>
                <a:latin typeface="Arial" panose="020B0604020202020204" pitchFamily="34" charset="0"/>
                <a:cs typeface="Arial" panose="020B0604020202020204" pitchFamily="34" charset="0"/>
              </a:rPr>
              <a:t>Supporting America’s babies today will ensure a prosperous tomorrow</a:t>
            </a:r>
            <a:br>
              <a:rPr lang="en-US" sz="1400" dirty="0">
                <a:solidFill>
                  <a:schemeClr val="tx2"/>
                </a:solidFill>
                <a:latin typeface="Arial" panose="020B0604020202020204" pitchFamily="34" charset="0"/>
                <a:cs typeface="Arial" panose="020B0604020202020204" pitchFamily="34" charset="0"/>
              </a:rPr>
            </a:br>
            <a:endParaRPr lang="en-US" sz="2000" b="1" dirty="0">
              <a:solidFill>
                <a:schemeClr val="tx2"/>
              </a:solidFill>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946940F4-742A-BF40-B1E2-B90829C2B346}"/>
              </a:ext>
            </a:extLst>
          </p:cNvPr>
          <p:cNvCxnSpPr>
            <a:cxnSpLocks/>
          </p:cNvCxnSpPr>
          <p:nvPr/>
        </p:nvCxnSpPr>
        <p:spPr>
          <a:xfrm>
            <a:off x="9112435" y="2624826"/>
            <a:ext cx="0" cy="3076727"/>
          </a:xfrm>
          <a:prstGeom prst="line">
            <a:avLst/>
          </a:prstGeom>
          <a:ln w="19050" cap="flat" cmpd="sng" algn="ctr">
            <a:solidFill>
              <a:schemeClr val="accent2"/>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2F170924-E5FE-A042-8EBC-3E9907C07800}"/>
              </a:ext>
            </a:extLst>
          </p:cNvPr>
          <p:cNvSpPr/>
          <p:nvPr/>
        </p:nvSpPr>
        <p:spPr>
          <a:xfrm>
            <a:off x="749627" y="5882893"/>
            <a:ext cx="10604173" cy="400110"/>
          </a:xfrm>
          <a:prstGeom prst="rect">
            <a:avLst/>
          </a:prstGeom>
        </p:spPr>
        <p:txBody>
          <a:bodyPr wrap="square">
            <a:spAutoFit/>
          </a:bodyPr>
          <a:lstStyle/>
          <a:p>
            <a:r>
              <a:rPr lang="en-US" sz="1000" b="1" dirty="0">
                <a:solidFill>
                  <a:schemeClr val="tx2"/>
                </a:solidFill>
                <a:latin typeface="Arial" panose="020B0604020202020204" pitchFamily="34" charset="0"/>
                <a:cs typeface="Arial" panose="020B0604020202020204" pitchFamily="34" charset="0"/>
              </a:rPr>
              <a:t>Sources: </a:t>
            </a:r>
            <a:r>
              <a:rPr lang="en-US" sz="1000" dirty="0">
                <a:solidFill>
                  <a:schemeClr val="tx2"/>
                </a:solidFill>
                <a:latin typeface="Arial" panose="020B0604020202020204" pitchFamily="34" charset="0"/>
                <a:cs typeface="Arial" panose="020B0604020202020204" pitchFamily="34" charset="0"/>
              </a:rPr>
              <a:t>James Heckman. The Heckman Equation: https://heckmanequation.org/assets/2017/12/abc_comprehensivecba_JPE-SUBMISSION_2017-05-26a_sjs_sjs.pdf</a:t>
            </a:r>
          </a:p>
          <a:p>
            <a:r>
              <a:rPr lang="en-US" sz="1000" dirty="0">
                <a:solidFill>
                  <a:schemeClr val="tx2"/>
                </a:solidFill>
                <a:latin typeface="Arial" panose="020B0604020202020204" pitchFamily="34" charset="0"/>
                <a:cs typeface="Arial" panose="020B0604020202020204" pitchFamily="34" charset="0"/>
              </a:rPr>
              <a:t>James Heckman. The Heckman Equation: https://heckmanequation.org/assets/2017/01/F_Heckman_CBAOnePager_120516.pdf </a:t>
            </a:r>
          </a:p>
        </p:txBody>
      </p:sp>
    </p:spTree>
    <p:extLst>
      <p:ext uri="{BB962C8B-B14F-4D97-AF65-F5344CB8AC3E}">
        <p14:creationId xmlns:p14="http://schemas.microsoft.com/office/powerpoint/2010/main" val="146459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6E4F-B820-4A09-938C-D3F9E091DA51}"/>
              </a:ext>
            </a:extLst>
          </p:cNvPr>
          <p:cNvSpPr>
            <a:spLocks noGrp="1"/>
          </p:cNvSpPr>
          <p:nvPr>
            <p:ph type="title"/>
          </p:nvPr>
        </p:nvSpPr>
        <p:spPr>
          <a:xfrm>
            <a:off x="793913" y="600916"/>
            <a:ext cx="10515600" cy="1051134"/>
          </a:xfrm>
        </p:spPr>
        <p:txBody>
          <a:bodyPr/>
          <a:lstStyle/>
          <a:p>
            <a:r>
              <a:rPr lang="en-US" dirty="0"/>
              <a:t>Early investments support a strong economy </a:t>
            </a:r>
            <a:br>
              <a:rPr lang="en-US" dirty="0"/>
            </a:br>
            <a:r>
              <a:rPr lang="en-US" dirty="0"/>
              <a:t>and workforce</a:t>
            </a:r>
          </a:p>
        </p:txBody>
      </p:sp>
      <p:sp>
        <p:nvSpPr>
          <p:cNvPr id="3" name="Content Placeholder 2">
            <a:extLst>
              <a:ext uri="{FF2B5EF4-FFF2-40B4-BE49-F238E27FC236}">
                <a16:creationId xmlns:a16="http://schemas.microsoft.com/office/drawing/2014/main" id="{BEB34D30-0368-4161-B888-18E42FC08A5F}"/>
              </a:ext>
            </a:extLst>
          </p:cNvPr>
          <p:cNvSpPr>
            <a:spLocks noGrp="1"/>
          </p:cNvSpPr>
          <p:nvPr>
            <p:ph idx="1"/>
          </p:nvPr>
        </p:nvSpPr>
        <p:spPr>
          <a:xfrm>
            <a:off x="838200" y="1825625"/>
            <a:ext cx="10515600" cy="4326528"/>
          </a:xfrm>
        </p:spPr>
        <p:txBody>
          <a:bodyPr/>
          <a:lstStyle/>
          <a:p>
            <a:pPr marL="0" indent="0">
              <a:buNone/>
            </a:pPr>
            <a:r>
              <a:rPr lang="en-US" dirty="0"/>
              <a:t>Programs and policies that support healthy brain development from birth to age three result in better social, economic, and health outcomes and build a more productive workforce that strengthens our economy—now and in the future.</a:t>
            </a:r>
          </a:p>
        </p:txBody>
      </p:sp>
      <p:sp>
        <p:nvSpPr>
          <p:cNvPr id="4" name="Slide Number Placeholder 3">
            <a:extLst>
              <a:ext uri="{FF2B5EF4-FFF2-40B4-BE49-F238E27FC236}">
                <a16:creationId xmlns:a16="http://schemas.microsoft.com/office/drawing/2014/main" id="{332D7FD5-7B18-4AE9-A8DE-049CBD70B58B}"/>
              </a:ext>
            </a:extLst>
          </p:cNvPr>
          <p:cNvSpPr>
            <a:spLocks noGrp="1"/>
          </p:cNvSpPr>
          <p:nvPr>
            <p:ph type="sldNum" sz="quarter" idx="12"/>
          </p:nvPr>
        </p:nvSpPr>
        <p:spPr/>
        <p:txBody>
          <a:bodyPr/>
          <a:lstStyle/>
          <a:p>
            <a:fld id="{0E6DE189-A9C5-D841-955F-078F10DB03F1}" type="slidenum">
              <a:rPr lang="en-US" smtClean="0"/>
              <a:pPr/>
              <a:t>9</a:t>
            </a:fld>
            <a:endParaRPr lang="en-US" dirty="0"/>
          </a:p>
        </p:txBody>
      </p:sp>
      <p:pic>
        <p:nvPicPr>
          <p:cNvPr id="12" name="Picture 11">
            <a:extLst>
              <a:ext uri="{FF2B5EF4-FFF2-40B4-BE49-F238E27FC236}">
                <a16:creationId xmlns:a16="http://schemas.microsoft.com/office/drawing/2014/main" id="{36AFEAF5-2C81-5148-A893-CB06B186AD8B}"/>
              </a:ext>
            </a:extLst>
          </p:cNvPr>
          <p:cNvPicPr>
            <a:picLocks noChangeAspect="1"/>
          </p:cNvPicPr>
          <p:nvPr/>
        </p:nvPicPr>
        <p:blipFill>
          <a:blip r:embed="rId3"/>
          <a:stretch>
            <a:fillRect/>
          </a:stretch>
        </p:blipFill>
        <p:spPr>
          <a:xfrm>
            <a:off x="1161521" y="3429000"/>
            <a:ext cx="370617" cy="2069276"/>
          </a:xfrm>
          <a:prstGeom prst="rect">
            <a:avLst/>
          </a:prstGeom>
        </p:spPr>
      </p:pic>
      <p:pic>
        <p:nvPicPr>
          <p:cNvPr id="14" name="Picture 13">
            <a:extLst>
              <a:ext uri="{FF2B5EF4-FFF2-40B4-BE49-F238E27FC236}">
                <a16:creationId xmlns:a16="http://schemas.microsoft.com/office/drawing/2014/main" id="{9AF4CD6B-CCB6-6847-B33F-1AC55C0BE6D5}"/>
              </a:ext>
            </a:extLst>
          </p:cNvPr>
          <p:cNvPicPr>
            <a:picLocks noChangeAspect="1"/>
          </p:cNvPicPr>
          <p:nvPr/>
        </p:nvPicPr>
        <p:blipFill>
          <a:blip r:embed="rId4"/>
          <a:stretch>
            <a:fillRect/>
          </a:stretch>
        </p:blipFill>
        <p:spPr>
          <a:xfrm>
            <a:off x="7079350" y="4323841"/>
            <a:ext cx="1483631" cy="1828312"/>
          </a:xfrm>
          <a:prstGeom prst="rect">
            <a:avLst/>
          </a:prstGeom>
        </p:spPr>
      </p:pic>
      <p:pic>
        <p:nvPicPr>
          <p:cNvPr id="16" name="Picture 15">
            <a:extLst>
              <a:ext uri="{FF2B5EF4-FFF2-40B4-BE49-F238E27FC236}">
                <a16:creationId xmlns:a16="http://schemas.microsoft.com/office/drawing/2014/main" id="{379BCFAC-7CB4-6F47-9E4A-270A905F7093}"/>
              </a:ext>
            </a:extLst>
          </p:cNvPr>
          <p:cNvPicPr>
            <a:picLocks noChangeAspect="1"/>
          </p:cNvPicPr>
          <p:nvPr/>
        </p:nvPicPr>
        <p:blipFill>
          <a:blip r:embed="rId5"/>
          <a:stretch>
            <a:fillRect/>
          </a:stretch>
        </p:blipFill>
        <p:spPr>
          <a:xfrm>
            <a:off x="4418971" y="3574023"/>
            <a:ext cx="1254309" cy="1204138"/>
          </a:xfrm>
          <a:prstGeom prst="rect">
            <a:avLst/>
          </a:prstGeom>
        </p:spPr>
      </p:pic>
      <p:pic>
        <p:nvPicPr>
          <p:cNvPr id="18" name="Picture 17">
            <a:extLst>
              <a:ext uri="{FF2B5EF4-FFF2-40B4-BE49-F238E27FC236}">
                <a16:creationId xmlns:a16="http://schemas.microsoft.com/office/drawing/2014/main" id="{126277B5-ADF4-C343-AF00-79F7E0E8C96E}"/>
              </a:ext>
            </a:extLst>
          </p:cNvPr>
          <p:cNvPicPr>
            <a:picLocks noChangeAspect="1"/>
          </p:cNvPicPr>
          <p:nvPr/>
        </p:nvPicPr>
        <p:blipFill>
          <a:blip r:embed="rId6"/>
          <a:stretch>
            <a:fillRect/>
          </a:stretch>
        </p:blipFill>
        <p:spPr>
          <a:xfrm>
            <a:off x="9665689" y="3362300"/>
            <a:ext cx="935033" cy="1672833"/>
          </a:xfrm>
          <a:prstGeom prst="rect">
            <a:avLst/>
          </a:prstGeom>
        </p:spPr>
      </p:pic>
      <p:sp>
        <p:nvSpPr>
          <p:cNvPr id="19" name="TextBox 18">
            <a:extLst>
              <a:ext uri="{FF2B5EF4-FFF2-40B4-BE49-F238E27FC236}">
                <a16:creationId xmlns:a16="http://schemas.microsoft.com/office/drawing/2014/main" id="{36E110F2-8D01-1042-9BB4-40D3F877260D}"/>
              </a:ext>
            </a:extLst>
          </p:cNvPr>
          <p:cNvSpPr txBox="1"/>
          <p:nvPr/>
        </p:nvSpPr>
        <p:spPr>
          <a:xfrm>
            <a:off x="1756023" y="3922155"/>
            <a:ext cx="1485224" cy="1384995"/>
          </a:xfrm>
          <a:prstGeom prst="rect">
            <a:avLst/>
          </a:prstGeom>
          <a:noFill/>
        </p:spPr>
        <p:txBody>
          <a:bodyPr wrap="square" lIns="0" tIns="0" rIns="0" bIns="0" rtlCol="0">
            <a:spAutoFit/>
          </a:bodyPr>
          <a:lstStyle/>
          <a:p>
            <a:r>
              <a:rPr lang="en-US" sz="3000" b="1" dirty="0">
                <a:solidFill>
                  <a:schemeClr val="accent1"/>
                </a:solidFill>
                <a:latin typeface="Arial" panose="020B0604020202020204" pitchFamily="34" charset="0"/>
                <a:cs typeface="Arial" panose="020B0604020202020204" pitchFamily="34" charset="0"/>
              </a:rPr>
              <a:t>48</a:t>
            </a:r>
            <a:r>
              <a:rPr lang="en-US" sz="3000" b="1" baseline="30000" dirty="0">
                <a:solidFill>
                  <a:schemeClr val="accent1"/>
                </a:solidFill>
                <a:latin typeface="Arial" panose="020B0604020202020204" pitchFamily="34" charset="0"/>
                <a:cs typeface="Arial" panose="020B0604020202020204" pitchFamily="34" charset="0"/>
              </a:rPr>
              <a:t>%</a:t>
            </a:r>
            <a:r>
              <a:rPr lang="en-US" sz="3000" b="1" dirty="0">
                <a:solidFill>
                  <a:schemeClr val="accent1"/>
                </a:solidFill>
                <a:latin typeface="Arial" panose="020B0604020202020204" pitchFamily="34" charset="0"/>
                <a:cs typeface="Arial" panose="020B0604020202020204" pitchFamily="34" charset="0"/>
              </a:rPr>
              <a:t> </a:t>
            </a:r>
            <a:br>
              <a:rPr lang="en-US" sz="3600" b="1" dirty="0">
                <a:solidFill>
                  <a:schemeClr val="accent1"/>
                </a:solidFill>
                <a:latin typeface="Arial" panose="020B0604020202020204" pitchFamily="34" charset="0"/>
                <a:cs typeface="Arial" panose="020B0604020202020204" pitchFamily="34" charset="0"/>
              </a:rPr>
            </a:br>
            <a:r>
              <a:rPr lang="en-US" sz="1200" dirty="0">
                <a:solidFill>
                  <a:schemeClr val="tx2"/>
                </a:solidFill>
                <a:latin typeface="Arial" panose="020B0604020202020204" pitchFamily="34" charset="0"/>
                <a:cs typeface="Arial" panose="020B0604020202020204" pitchFamily="34" charset="0"/>
              </a:rPr>
              <a:t>of low-income children arrive in kindergarten </a:t>
            </a:r>
            <a:r>
              <a:rPr lang="en-US" sz="1200" b="1" dirty="0">
                <a:solidFill>
                  <a:schemeClr val="tx2"/>
                </a:solidFill>
                <a:latin typeface="Arial" panose="020B0604020202020204" pitchFamily="34" charset="0"/>
                <a:cs typeface="Arial" panose="020B0604020202020204" pitchFamily="34" charset="0"/>
              </a:rPr>
              <a:t>unprepared to succeed.</a:t>
            </a:r>
            <a:endParaRPr lang="en-US" b="1" dirty="0">
              <a:solidFill>
                <a:schemeClr val="tx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99DE5E2-3257-E04D-A3A4-2708B5BF81F1}"/>
              </a:ext>
            </a:extLst>
          </p:cNvPr>
          <p:cNvSpPr txBox="1"/>
          <p:nvPr/>
        </p:nvSpPr>
        <p:spPr>
          <a:xfrm>
            <a:off x="3311970" y="4018770"/>
            <a:ext cx="2290587" cy="1308050"/>
          </a:xfrm>
          <a:prstGeom prst="rect">
            <a:avLst/>
          </a:prstGeom>
          <a:noFill/>
        </p:spPr>
        <p:txBody>
          <a:bodyPr wrap="square" lIns="0" tIns="0" rIns="0" bIns="0" rtlCol="0">
            <a:spAutoFit/>
          </a:bodyPr>
          <a:lstStyle/>
          <a:p>
            <a:r>
              <a:rPr lang="en-US" sz="1200" dirty="0">
                <a:solidFill>
                  <a:schemeClr val="tx2"/>
                </a:solidFill>
                <a:latin typeface="Arial" panose="020B0604020202020204" pitchFamily="34" charset="0"/>
                <a:cs typeface="Arial" panose="020B0604020202020204" pitchFamily="34" charset="0"/>
              </a:rPr>
              <a:t>The growing </a:t>
            </a:r>
            <a:br>
              <a:rPr lang="en-US" sz="1200" dirty="0">
                <a:solidFill>
                  <a:schemeClr val="tx2"/>
                </a:solidFill>
                <a:latin typeface="Arial" panose="020B0604020202020204" pitchFamily="34" charset="0"/>
                <a:cs typeface="Arial" panose="020B0604020202020204" pitchFamily="34" charset="0"/>
              </a:rPr>
            </a:br>
            <a:r>
              <a:rPr lang="en-US" sz="1200" dirty="0">
                <a:solidFill>
                  <a:schemeClr val="tx2"/>
                </a:solidFill>
                <a:latin typeface="Arial" panose="020B0604020202020204" pitchFamily="34" charset="0"/>
                <a:cs typeface="Arial" panose="020B0604020202020204" pitchFamily="34" charset="0"/>
              </a:rPr>
              <a:t>American </a:t>
            </a:r>
            <a:br>
              <a:rPr lang="en-US" sz="1200" dirty="0">
                <a:solidFill>
                  <a:schemeClr val="tx2"/>
                </a:solidFill>
                <a:latin typeface="Arial" panose="020B0604020202020204" pitchFamily="34" charset="0"/>
                <a:cs typeface="Arial" panose="020B0604020202020204" pitchFamily="34" charset="0"/>
              </a:rPr>
            </a:br>
            <a:r>
              <a:rPr lang="en-US" sz="1200" dirty="0">
                <a:solidFill>
                  <a:schemeClr val="tx2"/>
                </a:solidFill>
                <a:latin typeface="Arial" panose="020B0604020202020204" pitchFamily="34" charset="0"/>
                <a:cs typeface="Arial" panose="020B0604020202020204" pitchFamily="34" charset="0"/>
              </a:rPr>
              <a:t>skills gap </a:t>
            </a:r>
            <a:br>
              <a:rPr lang="en-US" sz="1200" dirty="0">
                <a:solidFill>
                  <a:schemeClr val="tx2"/>
                </a:solidFill>
                <a:latin typeface="Arial" panose="020B0604020202020204" pitchFamily="34" charset="0"/>
                <a:cs typeface="Arial" panose="020B0604020202020204" pitchFamily="34" charset="0"/>
              </a:rPr>
            </a:br>
            <a:r>
              <a:rPr lang="en-US" sz="1200" dirty="0">
                <a:solidFill>
                  <a:schemeClr val="tx2"/>
                </a:solidFill>
                <a:latin typeface="Arial" panose="020B0604020202020204" pitchFamily="34" charset="0"/>
                <a:cs typeface="Arial" panose="020B0604020202020204" pitchFamily="34" charset="0"/>
              </a:rPr>
              <a:t>will lead to </a:t>
            </a:r>
            <a:br>
              <a:rPr lang="en-US" sz="1200" dirty="0">
                <a:solidFill>
                  <a:schemeClr val="tx2"/>
                </a:solidFill>
                <a:latin typeface="Arial" panose="020B0604020202020204" pitchFamily="34" charset="0"/>
                <a:cs typeface="Arial" panose="020B0604020202020204" pitchFamily="34" charset="0"/>
              </a:rPr>
            </a:br>
            <a:r>
              <a:rPr lang="en-US" sz="2500" b="1" dirty="0">
                <a:solidFill>
                  <a:schemeClr val="accent3"/>
                </a:solidFill>
                <a:latin typeface="Arial" panose="020B0604020202020204" pitchFamily="34" charset="0"/>
                <a:cs typeface="Arial" panose="020B0604020202020204" pitchFamily="34" charset="0"/>
              </a:rPr>
              <a:t>6 million </a:t>
            </a:r>
            <a:r>
              <a:rPr lang="en-US" sz="1200" b="1" dirty="0">
                <a:solidFill>
                  <a:schemeClr val="tx2"/>
                </a:solidFill>
                <a:latin typeface="Arial" panose="020B0604020202020204" pitchFamily="34" charset="0"/>
                <a:cs typeface="Arial" panose="020B0604020202020204" pitchFamily="34" charset="0"/>
              </a:rPr>
              <a:t>unfilled jobs by 2020.</a:t>
            </a:r>
            <a:endParaRPr lang="en-US" b="1" dirty="0">
              <a:solidFill>
                <a:schemeClr val="tx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7226FCB-23D1-AA4E-85F4-180531D888C6}"/>
              </a:ext>
            </a:extLst>
          </p:cNvPr>
          <p:cNvSpPr txBox="1"/>
          <p:nvPr/>
        </p:nvSpPr>
        <p:spPr>
          <a:xfrm>
            <a:off x="7099836" y="3498896"/>
            <a:ext cx="1704517" cy="1015663"/>
          </a:xfrm>
          <a:prstGeom prst="rect">
            <a:avLst/>
          </a:prstGeom>
          <a:noFill/>
        </p:spPr>
        <p:txBody>
          <a:bodyPr wrap="square" lIns="0" tIns="0" rIns="0" bIns="0" rtlCol="0">
            <a:spAutoFit/>
          </a:bodyPr>
          <a:lstStyle/>
          <a:p>
            <a:pPr algn="ctr"/>
            <a:r>
              <a:rPr lang="en-US" sz="1200" dirty="0">
                <a:solidFill>
                  <a:schemeClr val="tx2"/>
                </a:solidFill>
                <a:latin typeface="Arial" panose="020B0604020202020204" pitchFamily="34" charset="0"/>
                <a:cs typeface="Arial" panose="020B0604020202020204" pitchFamily="34" charset="0"/>
              </a:rPr>
              <a:t>Companies providing child care </a:t>
            </a:r>
            <a:r>
              <a:rPr lang="en-US" sz="1200" b="1" dirty="0">
                <a:solidFill>
                  <a:schemeClr val="tx2"/>
                </a:solidFill>
                <a:latin typeface="Arial" panose="020B0604020202020204" pitchFamily="34" charset="0"/>
                <a:cs typeface="Arial" panose="020B0604020202020204" pitchFamily="34" charset="0"/>
              </a:rPr>
              <a:t>decrease employee absences by 30% </a:t>
            </a:r>
            <a:r>
              <a:rPr lang="en-US" sz="1200" dirty="0">
                <a:solidFill>
                  <a:schemeClr val="tx2"/>
                </a:solidFill>
                <a:latin typeface="Arial" panose="020B0604020202020204" pitchFamily="34" charset="0"/>
                <a:cs typeface="Arial" panose="020B0604020202020204" pitchFamily="34" charset="0"/>
              </a:rPr>
              <a:t>and</a:t>
            </a:r>
            <a:br>
              <a:rPr lang="en-US" sz="1200" dirty="0">
                <a:solidFill>
                  <a:schemeClr val="tx2"/>
                </a:solidFill>
                <a:latin typeface="Arial" panose="020B0604020202020204" pitchFamily="34" charset="0"/>
                <a:cs typeface="Arial" panose="020B0604020202020204" pitchFamily="34" charset="0"/>
              </a:rPr>
            </a:br>
            <a:endParaRPr lang="en-US" b="1" dirty="0">
              <a:solidFill>
                <a:schemeClr val="tx2"/>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E9EF7CC-D0AE-D743-A537-1783CE16CB6F}"/>
              </a:ext>
            </a:extLst>
          </p:cNvPr>
          <p:cNvSpPr txBox="1"/>
          <p:nvPr/>
        </p:nvSpPr>
        <p:spPr>
          <a:xfrm>
            <a:off x="9535303" y="5193550"/>
            <a:ext cx="1309867" cy="1200329"/>
          </a:xfrm>
          <a:prstGeom prst="rect">
            <a:avLst/>
          </a:prstGeom>
          <a:noFill/>
        </p:spPr>
        <p:txBody>
          <a:bodyPr wrap="square" lIns="0" tIns="0" rIns="0" bIns="0" rtlCol="0">
            <a:spAutoFit/>
          </a:bodyPr>
          <a:lstStyle/>
          <a:p>
            <a:pPr algn="ctr"/>
            <a:r>
              <a:rPr lang="en-US" sz="1200" dirty="0">
                <a:solidFill>
                  <a:schemeClr val="tx2"/>
                </a:solidFill>
                <a:latin typeface="Arial" panose="020B0604020202020204" pitchFamily="34" charset="0"/>
                <a:cs typeface="Arial" panose="020B0604020202020204" pitchFamily="34" charset="0"/>
              </a:rPr>
              <a:t>say they would leave their jobs </a:t>
            </a:r>
            <a:br>
              <a:rPr lang="en-US" sz="1200" dirty="0">
                <a:solidFill>
                  <a:schemeClr val="tx2"/>
                </a:solidFill>
                <a:latin typeface="Arial" panose="020B0604020202020204" pitchFamily="34" charset="0"/>
                <a:cs typeface="Arial" panose="020B0604020202020204" pitchFamily="34" charset="0"/>
              </a:rPr>
            </a:br>
            <a:r>
              <a:rPr lang="en-US" sz="1200" dirty="0">
                <a:solidFill>
                  <a:schemeClr val="tx2"/>
                </a:solidFill>
                <a:latin typeface="Arial" panose="020B0604020202020204" pitchFamily="34" charset="0"/>
                <a:cs typeface="Arial" panose="020B0604020202020204" pitchFamily="34" charset="0"/>
              </a:rPr>
              <a:t>for ones with more </a:t>
            </a:r>
            <a:r>
              <a:rPr lang="en-US" sz="1200" b="1" dirty="0">
                <a:solidFill>
                  <a:schemeClr val="tx2"/>
                </a:solidFill>
                <a:latin typeface="Arial" panose="020B0604020202020204" pitchFamily="34" charset="0"/>
                <a:cs typeface="Arial" panose="020B0604020202020204" pitchFamily="34" charset="0"/>
              </a:rPr>
              <a:t>family-friendly benefits.</a:t>
            </a:r>
            <a:br>
              <a:rPr lang="en-US" sz="1200" b="1" dirty="0">
                <a:solidFill>
                  <a:schemeClr val="tx2"/>
                </a:solidFill>
                <a:latin typeface="Arial" panose="020B0604020202020204" pitchFamily="34" charset="0"/>
                <a:cs typeface="Arial" panose="020B0604020202020204" pitchFamily="34" charset="0"/>
              </a:rPr>
            </a:br>
            <a:endParaRPr lang="en-US" b="1" dirty="0">
              <a:solidFill>
                <a:schemeClr val="tx2"/>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58530C2-05D0-274D-AB7F-D96F7B941D45}"/>
              </a:ext>
            </a:extLst>
          </p:cNvPr>
          <p:cNvSpPr txBox="1"/>
          <p:nvPr/>
        </p:nvSpPr>
        <p:spPr>
          <a:xfrm>
            <a:off x="838200" y="2847794"/>
            <a:ext cx="3885557" cy="430887"/>
          </a:xfrm>
          <a:prstGeom prst="rect">
            <a:avLst/>
          </a:prstGeom>
          <a:noFill/>
        </p:spPr>
        <p:txBody>
          <a:bodyPr wrap="square" lIns="0" tIns="0" rIns="0" bIns="0" rtlCol="0">
            <a:spAutoFit/>
          </a:bodyPr>
          <a:lstStyle/>
          <a:p>
            <a:r>
              <a:rPr lang="en-US" sz="1400" b="1" dirty="0">
                <a:solidFill>
                  <a:schemeClr val="accent2"/>
                </a:solidFill>
                <a:latin typeface="Arial" panose="020B0604020202020204" pitchFamily="34" charset="0"/>
                <a:cs typeface="Arial" panose="020B0604020202020204" pitchFamily="34" charset="0"/>
              </a:rPr>
              <a:t>Birth-3 investments are needed to prepare our children for an ever-changing workforce.</a:t>
            </a:r>
          </a:p>
        </p:txBody>
      </p:sp>
      <p:cxnSp>
        <p:nvCxnSpPr>
          <p:cNvPr id="29" name="Straight Connector 28">
            <a:extLst>
              <a:ext uri="{FF2B5EF4-FFF2-40B4-BE49-F238E27FC236}">
                <a16:creationId xmlns:a16="http://schemas.microsoft.com/office/drawing/2014/main" id="{4B2440BF-9646-914C-A7CF-53423F273959}"/>
              </a:ext>
            </a:extLst>
          </p:cNvPr>
          <p:cNvCxnSpPr>
            <a:cxnSpLocks/>
          </p:cNvCxnSpPr>
          <p:nvPr/>
        </p:nvCxnSpPr>
        <p:spPr>
          <a:xfrm>
            <a:off x="8928788" y="3429000"/>
            <a:ext cx="0" cy="2699737"/>
          </a:xfrm>
          <a:prstGeom prst="line">
            <a:avLst/>
          </a:prstGeom>
          <a:ln w="19050" cap="flat" cmpd="sng" algn="ctr">
            <a:solidFill>
              <a:schemeClr val="accent2"/>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33C519B9-002F-C94E-A1FF-5964DACF13C8}"/>
              </a:ext>
            </a:extLst>
          </p:cNvPr>
          <p:cNvCxnSpPr>
            <a:cxnSpLocks/>
          </p:cNvCxnSpPr>
          <p:nvPr/>
        </p:nvCxnSpPr>
        <p:spPr>
          <a:xfrm>
            <a:off x="3045136" y="3922155"/>
            <a:ext cx="0" cy="1760451"/>
          </a:xfrm>
          <a:prstGeom prst="line">
            <a:avLst/>
          </a:prstGeom>
          <a:ln w="19050" cap="flat" cmpd="sng" algn="ctr">
            <a:solidFill>
              <a:schemeClr val="accent2"/>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0327FC7E-5819-2D46-8FF1-3B52DEE09DEF}"/>
              </a:ext>
            </a:extLst>
          </p:cNvPr>
          <p:cNvSpPr txBox="1"/>
          <p:nvPr/>
        </p:nvSpPr>
        <p:spPr>
          <a:xfrm>
            <a:off x="7004204" y="2870783"/>
            <a:ext cx="4313409" cy="430887"/>
          </a:xfrm>
          <a:prstGeom prst="rect">
            <a:avLst/>
          </a:prstGeom>
          <a:noFill/>
        </p:spPr>
        <p:txBody>
          <a:bodyPr wrap="square" lIns="0" tIns="0" rIns="0" bIns="0" rtlCol="0">
            <a:spAutoFit/>
          </a:bodyPr>
          <a:lstStyle/>
          <a:p>
            <a:r>
              <a:rPr lang="en-US" sz="1400" b="1" dirty="0">
                <a:solidFill>
                  <a:schemeClr val="accent2"/>
                </a:solidFill>
                <a:latin typeface="Arial" panose="020B0604020202020204" pitchFamily="34" charset="0"/>
                <a:cs typeface="Arial" panose="020B0604020202020204" pitchFamily="34" charset="0"/>
              </a:rPr>
              <a:t>Birth-3 investments in high-quality child care bolster the economy TODAY.</a:t>
            </a:r>
          </a:p>
        </p:txBody>
      </p:sp>
      <p:sp>
        <p:nvSpPr>
          <p:cNvPr id="24" name="Rectangle 23">
            <a:extLst>
              <a:ext uri="{FF2B5EF4-FFF2-40B4-BE49-F238E27FC236}">
                <a16:creationId xmlns:a16="http://schemas.microsoft.com/office/drawing/2014/main" id="{22D6E609-6F20-1B45-97A3-F1FF4DC28C0B}"/>
              </a:ext>
            </a:extLst>
          </p:cNvPr>
          <p:cNvSpPr/>
          <p:nvPr/>
        </p:nvSpPr>
        <p:spPr>
          <a:xfrm>
            <a:off x="749627" y="5800332"/>
            <a:ext cx="10604173" cy="523220"/>
          </a:xfrm>
          <a:prstGeom prst="rect">
            <a:avLst/>
          </a:prstGeom>
        </p:spPr>
        <p:txBody>
          <a:bodyPr wrap="square">
            <a:spAutoFit/>
          </a:bodyPr>
          <a:lstStyle/>
          <a:p>
            <a:r>
              <a:rPr lang="en-US" sz="700" b="1" dirty="0">
                <a:solidFill>
                  <a:schemeClr val="tx2"/>
                </a:solidFill>
                <a:latin typeface="Arial" panose="020B0604020202020204" pitchFamily="34" charset="0"/>
                <a:cs typeface="Arial" panose="020B0604020202020204" pitchFamily="34" charset="0"/>
              </a:rPr>
              <a:t>Sources</a:t>
            </a:r>
            <a:r>
              <a:rPr lang="en-US" sz="700" dirty="0">
                <a:solidFill>
                  <a:schemeClr val="tx2"/>
                </a:solidFill>
                <a:latin typeface="Arial" panose="020B0604020202020204" pitchFamily="34" charset="0"/>
                <a:cs typeface="Arial" panose="020B0604020202020204" pitchFamily="34" charset="0"/>
              </a:rPr>
              <a:t>: Julia Isaacs. Brookings Institution: https://www.brookings.edu/wp-content/uploads/2016/06/0319_school_disadvantage_isaacs.pdf</a:t>
            </a:r>
          </a:p>
          <a:p>
            <a:r>
              <a:rPr lang="en-US" sz="700" dirty="0">
                <a:solidFill>
                  <a:schemeClr val="tx2"/>
                </a:solidFill>
                <a:latin typeface="Arial" panose="020B0604020202020204" pitchFamily="34" charset="0"/>
                <a:cs typeface="Arial" panose="020B0604020202020204" pitchFamily="34" charset="0"/>
              </a:rPr>
              <a:t>McKinsey Global Institute: https://www.mckinsey.com/global-themes/employment-and-growth/an-economy-that-works-for-us-job-creation</a:t>
            </a:r>
          </a:p>
          <a:p>
            <a:r>
              <a:rPr lang="en-US" sz="700" dirty="0">
                <a:solidFill>
                  <a:schemeClr val="tx2"/>
                </a:solidFill>
                <a:latin typeface="Arial" panose="020B0604020202020204" pitchFamily="34" charset="0"/>
                <a:cs typeface="Arial" panose="020B0604020202020204" pitchFamily="34" charset="0"/>
              </a:rPr>
              <a:t>Economic Opportunity Institute: http://www.eoionline.org/wp/wp-content/uploads/earlylearning/ELCLinkBusinessEconomy-Jul02.pdf</a:t>
            </a:r>
          </a:p>
          <a:p>
            <a:r>
              <a:rPr lang="en-US" sz="700" dirty="0">
                <a:solidFill>
                  <a:schemeClr val="tx2"/>
                </a:solidFill>
                <a:latin typeface="Arial" panose="020B0604020202020204" pitchFamily="34" charset="0"/>
                <a:cs typeface="Arial" panose="020B0604020202020204" pitchFamily="34" charset="0"/>
              </a:rPr>
              <a:t>Patrick Ball. Care.com: http://workplace.care.com/betterbenefits </a:t>
            </a:r>
          </a:p>
        </p:txBody>
      </p:sp>
    </p:spTree>
    <p:extLst>
      <p:ext uri="{BB962C8B-B14F-4D97-AF65-F5344CB8AC3E}">
        <p14:creationId xmlns:p14="http://schemas.microsoft.com/office/powerpoint/2010/main" val="3269178087"/>
      </p:ext>
    </p:extLst>
  </p:cSld>
  <p:clrMapOvr>
    <a:masterClrMapping/>
  </p:clrMapOvr>
</p:sld>
</file>

<file path=ppt/theme/theme1.xml><?xml version="1.0" encoding="utf-8"?>
<a:theme xmlns:a="http://schemas.openxmlformats.org/drawingml/2006/main" name="Office Theme">
  <a:themeElements>
    <a:clrScheme name="National Collaborative for Infants &amp; Toddlers">
      <a:dk1>
        <a:srgbClr val="000000"/>
      </a:dk1>
      <a:lt1>
        <a:srgbClr val="FFFFFF"/>
      </a:lt1>
      <a:dk2>
        <a:srgbClr val="44546A"/>
      </a:dk2>
      <a:lt2>
        <a:srgbClr val="E7E6E6"/>
      </a:lt2>
      <a:accent1>
        <a:srgbClr val="A50050"/>
      </a:accent1>
      <a:accent2>
        <a:srgbClr val="00B2A9"/>
      </a:accent2>
      <a:accent3>
        <a:srgbClr val="F2A900"/>
      </a:accent3>
      <a:accent4>
        <a:srgbClr val="FF671F"/>
      </a:accent4>
      <a:accent5>
        <a:srgbClr val="768692"/>
      </a:accent5>
      <a:accent6>
        <a:srgbClr val="008675"/>
      </a:accent6>
      <a:hlink>
        <a:srgbClr val="5BC2E7"/>
      </a:hlink>
      <a:folHlink>
        <a:srgbClr val="6C1D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9703</TotalTime>
  <Words>1516</Words>
  <Application>Microsoft Macintosh PowerPoint</Application>
  <PresentationFormat>Widescreen</PresentationFormat>
  <Paragraphs>97</Paragraphs>
  <Slides>15</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Investing in Prenatal to Age Three</vt:lpstr>
      <vt:lpstr>PowerPoint Presentation</vt:lpstr>
      <vt:lpstr>Every child deserves a strong start in life</vt:lpstr>
      <vt:lpstr>Early Investments Matter</vt:lpstr>
      <vt:lpstr>Prenatal to age three is critical for  lifelong health and development</vt:lpstr>
      <vt:lpstr>Parents want and need support</vt:lpstr>
      <vt:lpstr>We can strengthen our communities and live up to our promise as a nation</vt:lpstr>
      <vt:lpstr>Early investment works</vt:lpstr>
      <vt:lpstr>Early investments support a strong economy  and workforce</vt:lpstr>
      <vt:lpstr>Take Action</vt:lpstr>
      <vt:lpstr>Be a champion for infants and toddlers!</vt:lpstr>
      <vt:lpstr>A roadmap for action</vt:lpstr>
      <vt:lpstr>Evidence-based solutions:  Prenatal-to-3 State Policy Roadmap </vt:lpstr>
      <vt:lpstr>Connect with others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Annie Adair (GMMB)</cp:lastModifiedBy>
  <cp:revision>130</cp:revision>
  <cp:lastPrinted>2018-12-10T14:41:58Z</cp:lastPrinted>
  <dcterms:created xsi:type="dcterms:W3CDTF">2018-11-05T18:17:42Z</dcterms:created>
  <dcterms:modified xsi:type="dcterms:W3CDTF">2021-10-15T02:47:23Z</dcterms:modified>
</cp:coreProperties>
</file>