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N+fWLyTboqRDxsJLGaQ45fXPLa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07" autoAdjust="0"/>
  </p:normalViewPr>
  <p:slideViewPr>
    <p:cSldViewPr snapToGrid="0">
      <p:cViewPr>
        <p:scale>
          <a:sx n="50" d="100"/>
          <a:sy n="50" d="100"/>
        </p:scale>
        <p:origin x="1812" y="9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doi.org/10.3386/w26942"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nber.org/system/files/working_papers/w30693/w30693.pdf" TargetMode="External"/><Relationship Id="rId4" Type="http://schemas.openxmlformats.org/officeDocument/2006/relationships/hyperlink" Target="https://www.kff.org/racial-equity-and-health-policy/issue-brief/racial-disparities-in-maternal-and-infant-health-current-status-and-efforts-to-address-the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thousanddays.org/why-1000-days/" TargetMode="External"/><Relationship Id="rId3" Type="http://schemas.openxmlformats.org/officeDocument/2006/relationships/hyperlink" Target="https://pn3policy.org/pn-3-state-policy-roadmap-2021/" TargetMode="External"/><Relationship Id="rId7" Type="http://schemas.openxmlformats.org/officeDocument/2006/relationships/hyperlink" Target="https://pn3policy.org/policy-clearinghouse/%20reduced-administrative-burden-for-snap/"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nber.org/papers/w17190" TargetMode="External"/><Relationship Id="rId5" Type="http://schemas.openxmlformats.org/officeDocument/2006/relationships/hyperlink" Target="https://www.kff.org/medicaid/issue-brief/the-role-of-medicaid-in-rural-america/" TargetMode="External"/><Relationship Id="rId4" Type="http://schemas.openxmlformats.org/officeDocument/2006/relationships/hyperlink" Target="https://www.cbpp.org/research/food-assistance/wic-works-addressing-the-nutrition-and-health-needs-of-low-income-families#:~:text=Impacts%20on%20Pregnancy%20and%20Birth,more%20likely%20to%20survive%20infanc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rban.org/sites/default/files/2023-01/Strategies%20for%20Improving%20Public%20Benefits%20Access%20and%20Retention.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1400"/>
              <a:t>I</a:t>
            </a:r>
            <a:r>
              <a:rPr lang="en-US" sz="1400">
                <a:solidFill>
                  <a:schemeClr val="dk1"/>
                </a:solidFill>
              </a:rPr>
              <a:t>ntroduce yourself. </a:t>
            </a:r>
            <a:endParaRPr sz="1400">
              <a:solidFill>
                <a:schemeClr val="dk1"/>
              </a:solidFill>
            </a:endParaRPr>
          </a:p>
          <a:p>
            <a:pPr marL="0" lvl="0" indent="0" algn="l" rtl="0">
              <a:lnSpc>
                <a:spcPct val="100000"/>
              </a:lnSpc>
              <a:spcBef>
                <a:spcPts val="0"/>
              </a:spcBef>
              <a:spcAft>
                <a:spcPts val="0"/>
              </a:spcAft>
              <a:buSzPts val="1100"/>
              <a:buNone/>
            </a:pPr>
            <a:endParaRPr sz="1400">
              <a:solidFill>
                <a:schemeClr val="dk1"/>
              </a:solidFill>
            </a:endParaRPr>
          </a:p>
          <a:p>
            <a:pPr marL="0" lvl="0" indent="0" algn="l" rtl="0">
              <a:lnSpc>
                <a:spcPct val="100000"/>
              </a:lnSpc>
              <a:spcBef>
                <a:spcPts val="0"/>
              </a:spcBef>
              <a:spcAft>
                <a:spcPts val="0"/>
              </a:spcAft>
              <a:buSzPts val="1100"/>
              <a:buNone/>
            </a:pPr>
            <a:r>
              <a:rPr lang="en-US" sz="1400">
                <a:solidFill>
                  <a:schemeClr val="dk1"/>
                </a:solidFill>
              </a:rPr>
              <a:t>I’m here today to talk about the early years of life. They’re the foundation for lifelong wellbeing and opportunity. </a:t>
            </a:r>
            <a:endParaRPr sz="1400">
              <a:solidFill>
                <a:schemeClr val="dk1"/>
              </a:solidFill>
            </a:endParaRPr>
          </a:p>
          <a:p>
            <a:pPr marL="0" lvl="0" indent="0" algn="l" rtl="0">
              <a:lnSpc>
                <a:spcPct val="100000"/>
              </a:lnSpc>
              <a:spcBef>
                <a:spcPts val="0"/>
              </a:spcBef>
              <a:spcAft>
                <a:spcPts val="0"/>
              </a:spcAft>
              <a:buSzPts val="1100"/>
              <a:buNone/>
            </a:pPr>
            <a:r>
              <a:rPr lang="en-US" sz="1400">
                <a:solidFill>
                  <a:schemeClr val="dk1"/>
                </a:solidFill>
              </a:rPr>
              <a:t>The prenatal through three period—or PN-3— is an amazing and crucial time. </a:t>
            </a:r>
            <a:endParaRPr sz="1400">
              <a:solidFill>
                <a:schemeClr val="dk1"/>
              </a:solidFill>
            </a:endParaRPr>
          </a:p>
          <a:p>
            <a:pPr marL="0" lvl="0" indent="0" algn="l" rtl="0">
              <a:lnSpc>
                <a:spcPct val="100000"/>
              </a:lnSpc>
              <a:spcBef>
                <a:spcPts val="0"/>
              </a:spcBef>
              <a:spcAft>
                <a:spcPts val="0"/>
              </a:spcAft>
              <a:buSzPts val="1100"/>
              <a:buNone/>
            </a:pPr>
            <a:r>
              <a:rPr lang="en-US" sz="1400">
                <a:solidFill>
                  <a:schemeClr val="dk1"/>
                </a:solidFill>
              </a:rPr>
              <a:t>Parents and caregivers must have access— through policies, funding, resources, systems, social practices—to what they need to support healthy pregnancies, babies, and toddlers.</a:t>
            </a:r>
            <a:endParaRPr sz="1400">
              <a:solidFill>
                <a:schemeClr val="dk1"/>
              </a:solidFill>
            </a:endParaRPr>
          </a:p>
          <a:p>
            <a:pPr marL="0" lvl="0" indent="0" algn="l" rtl="0">
              <a:lnSpc>
                <a:spcPct val="100000"/>
              </a:lnSpc>
              <a:spcBef>
                <a:spcPts val="0"/>
              </a:spcBef>
              <a:spcAft>
                <a:spcPts val="0"/>
              </a:spcAft>
              <a:buSzPts val="1100"/>
              <a:buNone/>
            </a:pPr>
            <a:endParaRPr sz="1400">
              <a:solidFill>
                <a:schemeClr val="dk1"/>
              </a:solidFill>
            </a:endParaRPr>
          </a:p>
          <a:p>
            <a:pPr marL="0" lvl="0" indent="0" algn="l" rtl="0">
              <a:lnSpc>
                <a:spcPct val="100000"/>
              </a:lnSpc>
              <a:spcBef>
                <a:spcPts val="0"/>
              </a:spcBef>
              <a:spcAft>
                <a:spcPts val="0"/>
              </a:spcAft>
              <a:buSzPts val="1100"/>
              <a:buNone/>
            </a:pPr>
            <a:r>
              <a:rPr lang="en-US" sz="1400">
                <a:solidFill>
                  <a:schemeClr val="dk1"/>
                </a:solidFill>
              </a:rPr>
              <a:t>In our time together, I will (give a brief agenda overview and flag anything you want them to keep in mind, consider, or listen for.)</a:t>
            </a:r>
            <a:endParaRPr sz="1400">
              <a:solidFill>
                <a:schemeClr val="dk1"/>
              </a:solidFill>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03f2aab71d_0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1000"/>
              </a:spcBef>
              <a:spcAft>
                <a:spcPts val="0"/>
              </a:spcAft>
              <a:buSzPts val="1100"/>
              <a:buNone/>
            </a:pPr>
            <a:r>
              <a:rPr lang="en-US" sz="1400" b="1" i="1">
                <a:solidFill>
                  <a:srgbClr val="38761D"/>
                </a:solidFill>
              </a:rPr>
              <a:t>(Insert your own data on policies and practices you are advancing)</a:t>
            </a:r>
            <a:endParaRPr sz="1400" b="1">
              <a:solidFill>
                <a:srgbClr val="38761D"/>
              </a:solidFill>
            </a:endParaRPr>
          </a:p>
        </p:txBody>
      </p:sp>
      <p:sp>
        <p:nvSpPr>
          <p:cNvPr id="231" name="Google Shape;231;g203f2aab71d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US" sz="1400" b="1" i="1">
                <a:solidFill>
                  <a:srgbClr val="38761D"/>
                </a:solidFill>
              </a:rPr>
              <a:t>(Insert your contact information or where you would like to lead your audience to)</a:t>
            </a:r>
            <a:endParaRPr sz="1400" b="1">
              <a:solidFill>
                <a:srgbClr val="38761D"/>
              </a:solidFill>
            </a:endParaRPr>
          </a:p>
          <a:p>
            <a:pPr marL="0" lvl="0" indent="0" algn="l" rtl="0">
              <a:lnSpc>
                <a:spcPct val="100000"/>
              </a:lnSpc>
              <a:spcBef>
                <a:spcPts val="0"/>
              </a:spcBef>
              <a:spcAft>
                <a:spcPts val="0"/>
              </a:spcAft>
              <a:buSzPts val="1100"/>
              <a:buNone/>
            </a:pPr>
            <a:endParaRPr/>
          </a:p>
        </p:txBody>
      </p:sp>
      <p:sp>
        <p:nvSpPr>
          <p:cNvPr id="242" name="Google Shape;24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20dde29abe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1400">
                <a:solidFill>
                  <a:schemeClr val="dk1"/>
                </a:solidFill>
              </a:rPr>
              <a:t>Babies are born with amazing capabilities. A strong start in life builds a solid foundation for the future. This is possible when parents and caregivers have access to what they need to raise healthy babies and toddlers: health, nutrition, social, economic, and learning supports that serve each family’s unique strengths and needs.</a:t>
            </a:r>
            <a:endParaRPr sz="1400">
              <a:solidFill>
                <a:schemeClr val="dk1"/>
              </a:solidFill>
            </a:endParaRPr>
          </a:p>
          <a:p>
            <a:pPr marL="0" lvl="0" indent="0" algn="l" rtl="0">
              <a:lnSpc>
                <a:spcPct val="100000"/>
              </a:lnSpc>
              <a:spcBef>
                <a:spcPts val="400"/>
              </a:spcBef>
              <a:spcAft>
                <a:spcPts val="0"/>
              </a:spcAft>
              <a:buClr>
                <a:schemeClr val="dk1"/>
              </a:buClr>
              <a:buSzPts val="1100"/>
              <a:buFont typeface="Arial"/>
              <a:buNone/>
            </a:pPr>
            <a:r>
              <a:rPr lang="en-US" sz="1400" b="1" i="1">
                <a:solidFill>
                  <a:srgbClr val="38761D"/>
                </a:solidFill>
              </a:rPr>
              <a:t>(As appropriate: One way we can do this is through </a:t>
            </a:r>
            <a:r>
              <a:rPr lang="en-US" sz="1400" b="1" i="1">
                <a:solidFill>
                  <a:srgbClr val="38761D"/>
                </a:solidFill>
                <a:highlight>
                  <a:srgbClr val="FFFF00"/>
                </a:highlight>
              </a:rPr>
              <a:t>X</a:t>
            </a:r>
            <a:r>
              <a:rPr lang="en-US" sz="1400" b="1" i="1">
                <a:solidFill>
                  <a:srgbClr val="38761D"/>
                </a:solidFill>
              </a:rPr>
              <a:t> policy, which I invite you to consider with me today.)</a:t>
            </a:r>
            <a:endParaRPr sz="1400" b="1" i="1">
              <a:solidFill>
                <a:srgbClr val="38761D"/>
              </a:solidFill>
            </a:endParaRPr>
          </a:p>
        </p:txBody>
      </p:sp>
      <p:sp>
        <p:nvSpPr>
          <p:cNvPr id="146" name="Google Shape;146;g220dde29ab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1400" b="1">
                <a:solidFill>
                  <a:schemeClr val="dk1"/>
                </a:solidFill>
              </a:rPr>
              <a:t>Here are some of the reasons we’re so focused on the prenatal-through three period.</a:t>
            </a:r>
            <a:endParaRPr sz="1400" b="1">
              <a:solidFill>
                <a:schemeClr val="dk1"/>
              </a:solidFill>
            </a:endParaRPr>
          </a:p>
          <a:p>
            <a:pPr marL="0" lvl="0" indent="0" algn="l" rtl="0">
              <a:lnSpc>
                <a:spcPct val="100000"/>
              </a:lnSpc>
              <a:spcBef>
                <a:spcPts val="0"/>
              </a:spcBef>
              <a:spcAft>
                <a:spcPts val="0"/>
              </a:spcAft>
              <a:buSzPts val="1100"/>
              <a:buNone/>
            </a:pPr>
            <a:r>
              <a:rPr lang="en-US" sz="1400">
                <a:solidFill>
                  <a:srgbClr val="38761D"/>
                </a:solidFill>
              </a:rPr>
              <a:t>(</a:t>
            </a:r>
            <a:r>
              <a:rPr lang="en-US" sz="1400" i="1">
                <a:solidFill>
                  <a:srgbClr val="38761D"/>
                </a:solidFill>
              </a:rPr>
              <a:t>Use the supporting points below and/or insert your own to support your policy):</a:t>
            </a:r>
            <a:endParaRPr sz="1400" i="1">
              <a:solidFill>
                <a:srgbClr val="38761D"/>
              </a:solidFill>
            </a:endParaRPr>
          </a:p>
          <a:p>
            <a:pPr marL="457200" lvl="0" indent="-317500" algn="l" rtl="0">
              <a:lnSpc>
                <a:spcPct val="100000"/>
              </a:lnSpc>
              <a:spcBef>
                <a:spcPts val="600"/>
              </a:spcBef>
              <a:spcAft>
                <a:spcPts val="0"/>
              </a:spcAft>
              <a:buClr>
                <a:schemeClr val="dk1"/>
              </a:buClr>
              <a:buSzPts val="1400"/>
              <a:buChar char="●"/>
            </a:pPr>
            <a:r>
              <a:rPr lang="en-US" sz="1400">
                <a:solidFill>
                  <a:schemeClr val="dk1"/>
                </a:solidFill>
              </a:rPr>
              <a:t>Development starts in the prenatal period and moves rapidly from birth. Babies are active learners, processing sounds, grammar, and word meanings and taking in knowledge, skills, and abilities. </a:t>
            </a:r>
            <a:endParaRPr sz="1400">
              <a:solidFill>
                <a:schemeClr val="dk1"/>
              </a:solidFill>
            </a:endParaRPr>
          </a:p>
          <a:p>
            <a:pPr marL="914400" lvl="1" indent="-317500" algn="l" rtl="0">
              <a:lnSpc>
                <a:spcPct val="100000"/>
              </a:lnSpc>
              <a:spcBef>
                <a:spcPts val="600"/>
              </a:spcBef>
              <a:spcAft>
                <a:spcPts val="0"/>
              </a:spcAft>
              <a:buClr>
                <a:schemeClr val="dk1"/>
              </a:buClr>
              <a:buSzPts val="1400"/>
              <a:buChar char="○"/>
            </a:pPr>
            <a:r>
              <a:rPr lang="en-US" sz="1400">
                <a:solidFill>
                  <a:schemeClr val="dk1"/>
                </a:solidFill>
              </a:rPr>
              <a:t>For example, when babies grow up in multilingual environments, they can understand more than one language.</a:t>
            </a:r>
            <a:endParaRPr sz="1400">
              <a:solidFill>
                <a:schemeClr val="dk1"/>
              </a:solidFill>
            </a:endParaRPr>
          </a:p>
          <a:p>
            <a:pPr marL="457200" lvl="0" indent="-317500" algn="l" rtl="0">
              <a:lnSpc>
                <a:spcPct val="100000"/>
              </a:lnSpc>
              <a:spcBef>
                <a:spcPts val="600"/>
              </a:spcBef>
              <a:spcAft>
                <a:spcPts val="0"/>
              </a:spcAft>
              <a:buClr>
                <a:schemeClr val="dk1"/>
              </a:buClr>
              <a:buSzPts val="1400"/>
              <a:buChar char="●"/>
            </a:pPr>
            <a:r>
              <a:rPr lang="en-US" sz="1400">
                <a:solidFill>
                  <a:schemeClr val="dk1"/>
                </a:solidFill>
              </a:rPr>
              <a:t>Prenatal through age 3 (PN-3) is a critical time for infants’ and toddlers’ developing brains and bodies. </a:t>
            </a:r>
            <a:endParaRPr sz="1400">
              <a:solidFill>
                <a:schemeClr val="dk1"/>
              </a:solidFill>
            </a:endParaRPr>
          </a:p>
          <a:p>
            <a:pPr marL="914400" lvl="1" indent="-317500" algn="l" rtl="0">
              <a:lnSpc>
                <a:spcPct val="100000"/>
              </a:lnSpc>
              <a:spcBef>
                <a:spcPts val="600"/>
              </a:spcBef>
              <a:spcAft>
                <a:spcPts val="0"/>
              </a:spcAft>
              <a:buClr>
                <a:schemeClr val="dk1"/>
              </a:buClr>
              <a:buSzPts val="1400"/>
              <a:buChar char="○"/>
            </a:pPr>
            <a:r>
              <a:rPr lang="en-US" sz="1400">
                <a:solidFill>
                  <a:schemeClr val="dk1"/>
                </a:solidFill>
              </a:rPr>
              <a:t>Children’s early experiences shape their rapidly-growing brains in ways that affect their ability to learn, their behavior, and their health throughout life.</a:t>
            </a:r>
            <a:endParaRPr sz="1400">
              <a:solidFill>
                <a:schemeClr val="dk1"/>
              </a:solidFill>
            </a:endParaRPr>
          </a:p>
          <a:p>
            <a:pPr marL="914400" lvl="1" indent="-317500" algn="l" rtl="0">
              <a:lnSpc>
                <a:spcPct val="100000"/>
              </a:lnSpc>
              <a:spcBef>
                <a:spcPts val="600"/>
              </a:spcBef>
              <a:spcAft>
                <a:spcPts val="0"/>
              </a:spcAft>
              <a:buClr>
                <a:schemeClr val="dk1"/>
              </a:buClr>
              <a:buSzPts val="1400"/>
              <a:buChar char="○"/>
            </a:pPr>
            <a:r>
              <a:rPr lang="en-US" sz="1400">
                <a:solidFill>
                  <a:schemeClr val="dk1"/>
                </a:solidFill>
              </a:rPr>
              <a:t>Attention often focuses on the school years—especially the connection between third-grade reading and positive outcomes for life. Equal attention is needed in the PN-3 period, where brain development and school readiness take shape. Investment in PN-3 ensures that children start school ready to learn and aren’t left to catch up later. </a:t>
            </a:r>
            <a:endParaRPr sz="1400">
              <a:solidFill>
                <a:schemeClr val="dk1"/>
              </a:solidFill>
            </a:endParaRPr>
          </a:p>
          <a:p>
            <a:pPr marL="914400" lvl="1" indent="-317500" algn="l" rtl="0">
              <a:lnSpc>
                <a:spcPct val="100000"/>
              </a:lnSpc>
              <a:spcBef>
                <a:spcPts val="600"/>
              </a:spcBef>
              <a:spcAft>
                <a:spcPts val="0"/>
              </a:spcAft>
              <a:buClr>
                <a:schemeClr val="dk1"/>
              </a:buClr>
              <a:buSzPts val="1400"/>
              <a:buChar char="○"/>
            </a:pPr>
            <a:r>
              <a:rPr lang="en-US" sz="1400">
                <a:solidFill>
                  <a:schemeClr val="dk1"/>
                </a:solidFill>
              </a:rPr>
              <a:t>Language development starts before birth. Parents and caregivers need the tools to interact with their infants and toddlers in positive and responsive ways from the start.</a:t>
            </a:r>
            <a:endParaRPr sz="1400">
              <a:solidFill>
                <a:schemeClr val="dk1"/>
              </a:solidFill>
            </a:endParaRPr>
          </a:p>
          <a:p>
            <a:pPr marL="457200" lvl="0" indent="-317500" algn="l" rtl="0">
              <a:lnSpc>
                <a:spcPct val="100000"/>
              </a:lnSpc>
              <a:spcBef>
                <a:spcPts val="600"/>
              </a:spcBef>
              <a:spcAft>
                <a:spcPts val="0"/>
              </a:spcAft>
              <a:buClr>
                <a:schemeClr val="dk1"/>
              </a:buClr>
              <a:buSzPts val="1400"/>
              <a:buChar char="●"/>
            </a:pPr>
            <a:r>
              <a:rPr lang="en-US" sz="1400">
                <a:solidFill>
                  <a:schemeClr val="dk1"/>
                </a:solidFill>
              </a:rPr>
              <a:t>All parents and caregivers need support to care for their babies and toddlers. </a:t>
            </a:r>
            <a:endParaRPr sz="1400">
              <a:solidFill>
                <a:schemeClr val="dk1"/>
              </a:solidFill>
            </a:endParaRPr>
          </a:p>
          <a:p>
            <a:pPr marL="914400" lvl="1" indent="-317500" algn="l" rtl="0">
              <a:lnSpc>
                <a:spcPct val="100000"/>
              </a:lnSpc>
              <a:spcBef>
                <a:spcPts val="600"/>
              </a:spcBef>
              <a:spcAft>
                <a:spcPts val="0"/>
              </a:spcAft>
              <a:buClr>
                <a:schemeClr val="dk1"/>
              </a:buClr>
              <a:buSzPts val="1400"/>
              <a:buChar char="○"/>
            </a:pPr>
            <a:r>
              <a:rPr lang="en-US" sz="1400">
                <a:solidFill>
                  <a:schemeClr val="dk1"/>
                </a:solidFill>
              </a:rPr>
              <a:t>By caregivers, we mean people who are raising children—such as grandparents, aunts and uncles, and friends—as well as daycare workers, home care providers, early learning teachers, and anywhere engagement happens.</a:t>
            </a:r>
            <a:endParaRPr sz="1400">
              <a:solidFill>
                <a:schemeClr val="dk1"/>
              </a:solidFill>
            </a:endParaRPr>
          </a:p>
        </p:txBody>
      </p:sp>
      <p:sp>
        <p:nvSpPr>
          <p:cNvPr id="158" name="Google Shape;15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400"/>
              </a:spcBef>
              <a:spcAft>
                <a:spcPts val="400"/>
              </a:spcAft>
              <a:buSzPts val="1100"/>
              <a:buNone/>
            </a:pPr>
            <a:r>
              <a:rPr lang="en-US" sz="1400">
                <a:solidFill>
                  <a:schemeClr val="dk1"/>
                </a:solidFill>
              </a:rPr>
              <a:t>Parents and caregivers want the very best for their babies and toddlers. But not everyone has access to what they need because of policies and social practices (which affect families differently, often based on race or income). Policies and systems must be built for all families, from education and health care to economy and justice.</a:t>
            </a:r>
            <a:endParaRPr sz="1400"/>
          </a:p>
        </p:txBody>
      </p:sp>
      <p:sp>
        <p:nvSpPr>
          <p:cNvPr id="167" name="Google Shape;16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03f2aab71d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1400" b="1">
                <a:solidFill>
                  <a:schemeClr val="dk1"/>
                </a:solidFill>
              </a:rPr>
              <a:t>Here’s why access matters:</a:t>
            </a:r>
            <a:endParaRPr sz="1400" b="1">
              <a:solidFill>
                <a:schemeClr val="dk1"/>
              </a:solidFill>
            </a:endParaRPr>
          </a:p>
          <a:p>
            <a:pPr marL="0" lvl="0" indent="0" algn="l" rtl="0">
              <a:lnSpc>
                <a:spcPct val="100000"/>
              </a:lnSpc>
              <a:spcBef>
                <a:spcPts val="0"/>
              </a:spcBef>
              <a:spcAft>
                <a:spcPts val="0"/>
              </a:spcAft>
              <a:buSzPts val="1100"/>
              <a:buNone/>
            </a:pPr>
            <a:r>
              <a:rPr lang="en-US" sz="1400">
                <a:solidFill>
                  <a:srgbClr val="38761D"/>
                </a:solidFill>
              </a:rPr>
              <a:t>(</a:t>
            </a:r>
            <a:r>
              <a:rPr lang="en-US" sz="1400" i="1">
                <a:solidFill>
                  <a:srgbClr val="38761D"/>
                </a:solidFill>
              </a:rPr>
              <a:t>Use the supporting points below and/or insert your own to support your policy):</a:t>
            </a:r>
            <a:endParaRPr sz="1400">
              <a:solidFill>
                <a:srgbClr val="38761D"/>
              </a:solidFill>
            </a:endParaRPr>
          </a:p>
          <a:p>
            <a:pPr marL="457200" lvl="0" indent="-317500" algn="l" rtl="0">
              <a:lnSpc>
                <a:spcPct val="115000"/>
              </a:lnSpc>
              <a:spcBef>
                <a:spcPts val="600"/>
              </a:spcBef>
              <a:spcAft>
                <a:spcPts val="0"/>
              </a:spcAft>
              <a:buClr>
                <a:schemeClr val="dk1"/>
              </a:buClr>
              <a:buSzPts val="1400"/>
              <a:buChar char="●"/>
            </a:pPr>
            <a:r>
              <a:rPr lang="en-US" sz="1400">
                <a:solidFill>
                  <a:schemeClr val="dk1"/>
                </a:solidFill>
              </a:rPr>
              <a:t>All parents and caregivers need to know how to use resources available to them. But for many people, current systems and supports are inaccessible, inadequate, or don’t fit their strengths and needs.</a:t>
            </a:r>
            <a:endParaRPr sz="1400">
              <a:solidFill>
                <a:schemeClr val="dk1"/>
              </a:solidFill>
            </a:endParaRPr>
          </a:p>
          <a:p>
            <a:pPr marL="914400" lvl="1" indent="-317500" algn="l" rtl="0">
              <a:lnSpc>
                <a:spcPct val="115000"/>
              </a:lnSpc>
              <a:spcBef>
                <a:spcPts val="600"/>
              </a:spcBef>
              <a:spcAft>
                <a:spcPts val="0"/>
              </a:spcAft>
              <a:buClr>
                <a:schemeClr val="dk1"/>
              </a:buClr>
              <a:buSzPts val="1400"/>
              <a:buChar char="○"/>
            </a:pPr>
            <a:r>
              <a:rPr lang="en-US" sz="1400">
                <a:solidFill>
                  <a:srgbClr val="222222"/>
                </a:solidFill>
              </a:rPr>
              <a:t>An example is the need for culturally and linguistically responsive practices designed in partnership with communities. This allows all parents and caregivers to be their children’s first and best teacher, and to honor their family’s language, culture, and strengths. </a:t>
            </a:r>
            <a:endParaRPr sz="1400">
              <a:solidFill>
                <a:schemeClr val="dk1"/>
              </a:solidFill>
            </a:endParaRPr>
          </a:p>
          <a:p>
            <a:pPr marL="457200" lvl="0" indent="-317500" algn="l" rtl="0">
              <a:lnSpc>
                <a:spcPct val="115000"/>
              </a:lnSpc>
              <a:spcBef>
                <a:spcPts val="600"/>
              </a:spcBef>
              <a:spcAft>
                <a:spcPts val="0"/>
              </a:spcAft>
              <a:buClr>
                <a:schemeClr val="dk1"/>
              </a:buClr>
              <a:buSzPts val="1400"/>
              <a:buChar char="●"/>
            </a:pPr>
            <a:r>
              <a:rPr lang="en-US" sz="1400">
                <a:solidFill>
                  <a:srgbClr val="222222"/>
                </a:solidFill>
              </a:rPr>
              <a:t>Families have different ways of knowing, doing, and believing. To serve all Infants and toddlers, systems of care have to support the many ways of understanding and raising children, including welcoming, supporting, and celebrating the strengths of many cultures and languages. </a:t>
            </a:r>
            <a:endParaRPr sz="1400">
              <a:solidFill>
                <a:srgbClr val="222222"/>
              </a:solidFill>
            </a:endParaRPr>
          </a:p>
          <a:p>
            <a:pPr marL="457200" lvl="0" indent="-317500" algn="l" rtl="0">
              <a:lnSpc>
                <a:spcPct val="115000"/>
              </a:lnSpc>
              <a:spcBef>
                <a:spcPts val="600"/>
              </a:spcBef>
              <a:spcAft>
                <a:spcPts val="0"/>
              </a:spcAft>
              <a:buClr>
                <a:schemeClr val="dk1"/>
              </a:buClr>
              <a:buSzPts val="1400"/>
              <a:buChar char="●"/>
            </a:pPr>
            <a:r>
              <a:rPr lang="en-US" sz="1400">
                <a:solidFill>
                  <a:schemeClr val="dk1"/>
                </a:solidFill>
              </a:rPr>
              <a:t>When people make decisions about their health—or the health of their children—laws and practices shape their options and opportunities. In some communities, policies create barriers to health. </a:t>
            </a:r>
            <a:endParaRPr sz="1400">
              <a:solidFill>
                <a:schemeClr val="dk1"/>
              </a:solidFill>
            </a:endParaRPr>
          </a:p>
          <a:p>
            <a:pPr marL="914400" lvl="1" indent="-317500" algn="l" rtl="0">
              <a:lnSpc>
                <a:spcPct val="115000"/>
              </a:lnSpc>
              <a:spcBef>
                <a:spcPts val="600"/>
              </a:spcBef>
              <a:spcAft>
                <a:spcPts val="0"/>
              </a:spcAft>
              <a:buClr>
                <a:schemeClr val="dk1"/>
              </a:buClr>
              <a:buSzPts val="1400"/>
              <a:buChar char="○"/>
            </a:pPr>
            <a:r>
              <a:rPr lang="en-US" sz="1400">
                <a:solidFill>
                  <a:schemeClr val="dk1"/>
                </a:solidFill>
              </a:rPr>
              <a:t>Laws and social practices—past and present—influence the physical, economic, cultural, and social environments of communities. They often have different and unjust outcomes in </a:t>
            </a:r>
            <a:r>
              <a:rPr lang="en-US" sz="1400">
                <a:solidFill>
                  <a:srgbClr val="B4015C"/>
                </a:solidFill>
              </a:rPr>
              <a:t>[communities of color and Indigenous communities, in both urban and rural areas*],</a:t>
            </a:r>
            <a:r>
              <a:rPr lang="en-US" sz="1400">
                <a:solidFill>
                  <a:schemeClr val="dk1"/>
                </a:solidFill>
              </a:rPr>
              <a:t> including poorer health, lower incomes, higher medical costs, and limited opportunities for social, economic, and financial advancement. </a:t>
            </a:r>
            <a:br>
              <a:rPr lang="en-US" sz="1400">
                <a:solidFill>
                  <a:schemeClr val="dk1"/>
                </a:solidFill>
              </a:rPr>
            </a:br>
            <a:r>
              <a:rPr lang="en-US" sz="1400" i="1">
                <a:solidFill>
                  <a:srgbClr val="B4015C"/>
                </a:solidFill>
              </a:rPr>
              <a:t>*Name the specific communities relevant to your area or issue with the communities.</a:t>
            </a:r>
            <a:endParaRPr sz="1400">
              <a:solidFill>
                <a:srgbClr val="B4015C"/>
              </a:solidFill>
            </a:endParaRPr>
          </a:p>
          <a:p>
            <a:pPr marL="914400" lvl="1" indent="-317500" algn="l" rtl="0">
              <a:lnSpc>
                <a:spcPct val="115000"/>
              </a:lnSpc>
              <a:spcBef>
                <a:spcPts val="600"/>
              </a:spcBef>
              <a:spcAft>
                <a:spcPts val="0"/>
              </a:spcAft>
              <a:buClr>
                <a:schemeClr val="dk1"/>
              </a:buClr>
              <a:buSzPts val="1400"/>
              <a:buChar char="○"/>
            </a:pPr>
            <a:r>
              <a:rPr lang="en-US" sz="1400">
                <a:solidFill>
                  <a:schemeClr val="dk1"/>
                </a:solidFill>
              </a:rPr>
              <a:t>Families live in economic insecurity because of the way systems fail them. They are often denied access to stable housing, nutritious food, clothing, and books, along with high-quality child care, early education, and health care. </a:t>
            </a:r>
            <a:endParaRPr sz="1400">
              <a:solidFill>
                <a:schemeClr val="dk1"/>
              </a:solidFill>
            </a:endParaRPr>
          </a:p>
          <a:p>
            <a:pPr marL="914400" lvl="1" indent="-317500" algn="l" rtl="0">
              <a:lnSpc>
                <a:spcPct val="115000"/>
              </a:lnSpc>
              <a:spcBef>
                <a:spcPts val="600"/>
              </a:spcBef>
              <a:spcAft>
                <a:spcPts val="0"/>
              </a:spcAft>
              <a:buClr>
                <a:schemeClr val="dk1"/>
              </a:buClr>
              <a:buSzPts val="1400"/>
              <a:buChar char="○"/>
            </a:pPr>
            <a:r>
              <a:rPr lang="en-US" sz="1400">
                <a:solidFill>
                  <a:schemeClr val="dk1"/>
                </a:solidFill>
              </a:rPr>
              <a:t>This has a cascading, generations-long impact across our society.</a:t>
            </a:r>
            <a:endParaRPr sz="1400">
              <a:solidFill>
                <a:schemeClr val="dk1"/>
              </a:solidFill>
            </a:endParaRPr>
          </a:p>
          <a:p>
            <a:pPr marL="1371600" lvl="2" indent="-317500" algn="l" rtl="0">
              <a:lnSpc>
                <a:spcPct val="115000"/>
              </a:lnSpc>
              <a:spcBef>
                <a:spcPts val="600"/>
              </a:spcBef>
              <a:spcAft>
                <a:spcPts val="0"/>
              </a:spcAft>
              <a:buClr>
                <a:schemeClr val="dk1"/>
              </a:buClr>
              <a:buSzPts val="1400"/>
              <a:buChar char="■"/>
            </a:pPr>
            <a:r>
              <a:rPr lang="en-US" sz="1400" i="1">
                <a:solidFill>
                  <a:schemeClr val="dk1"/>
                </a:solidFill>
              </a:rPr>
              <a:t>One study found that children (PN-5) with access to Supplemental Nutrition Assistance Program (SNAP) were associated with later-in-life increases in human capital, economic self-sufficiency, and neighborhood quality, as well as an increase in life expectancy and a decrease in the likelihood of incarceration. (</a:t>
            </a:r>
            <a:r>
              <a:rPr lang="en-US" sz="1400" i="1" u="sng">
                <a:solidFill>
                  <a:srgbClr val="1155CC"/>
                </a:solidFill>
                <a:hlinkClick r:id="rId3">
                  <a:extLst>
                    <a:ext uri="{A12FA001-AC4F-418D-AE19-62706E023703}">
                      <ahyp:hlinkClr xmlns:ahyp="http://schemas.microsoft.com/office/drawing/2018/hyperlinkcolor" val="tx"/>
                    </a:ext>
                  </a:extLst>
                </a:hlinkClick>
              </a:rPr>
              <a:t>Source</a:t>
            </a:r>
            <a:r>
              <a:rPr lang="en-US" sz="1400" i="1">
                <a:solidFill>
                  <a:schemeClr val="dk1"/>
                </a:solidFill>
              </a:rPr>
              <a:t>)</a:t>
            </a:r>
            <a:endParaRPr sz="1400">
              <a:solidFill>
                <a:schemeClr val="dk1"/>
              </a:solidFill>
            </a:endParaRPr>
          </a:p>
          <a:p>
            <a:pPr marL="457200" lvl="0" indent="-317500" algn="l" rtl="0">
              <a:lnSpc>
                <a:spcPct val="115000"/>
              </a:lnSpc>
              <a:spcBef>
                <a:spcPts val="600"/>
              </a:spcBef>
              <a:spcAft>
                <a:spcPts val="0"/>
              </a:spcAft>
              <a:buClr>
                <a:schemeClr val="dk1"/>
              </a:buClr>
              <a:buSzPts val="1400"/>
              <a:buChar char="●"/>
            </a:pPr>
            <a:r>
              <a:rPr lang="en-US" sz="1400">
                <a:solidFill>
                  <a:schemeClr val="dk1"/>
                </a:solidFill>
              </a:rPr>
              <a:t>For generations—and continuing today—maternal and infant death has been higher for people of color and Indigenous people. In large part, policies have historically denied prenatal care, early childhood supports, education, mortgages, and health benefits.   </a:t>
            </a:r>
            <a:endParaRPr sz="1400">
              <a:solidFill>
                <a:schemeClr val="dk1"/>
              </a:solidFill>
            </a:endParaRPr>
          </a:p>
          <a:p>
            <a:pPr marL="914400" lvl="1" indent="-317500" algn="l" rtl="0">
              <a:lnSpc>
                <a:spcPct val="115000"/>
              </a:lnSpc>
              <a:spcBef>
                <a:spcPts val="600"/>
              </a:spcBef>
              <a:spcAft>
                <a:spcPts val="0"/>
              </a:spcAft>
              <a:buClr>
                <a:schemeClr val="dk1"/>
              </a:buClr>
              <a:buSzPts val="1400"/>
              <a:buChar char="○"/>
            </a:pPr>
            <a:r>
              <a:rPr lang="en-US" sz="1400">
                <a:solidFill>
                  <a:schemeClr val="dk1"/>
                </a:solidFill>
              </a:rPr>
              <a:t>Black and Indigenous families experience higher infant mortality rates, low birthweights, and preterm births than White families. This is due in part to limited access to prenatal care. (</a:t>
            </a:r>
            <a:r>
              <a:rPr lang="en-US" sz="1400" u="sng">
                <a:solidFill>
                  <a:srgbClr val="1155CC"/>
                </a:solidFill>
                <a:hlinkClick r:id="rId4">
                  <a:extLst>
                    <a:ext uri="{A12FA001-AC4F-418D-AE19-62706E023703}">
                      <ahyp:hlinkClr xmlns:ahyp="http://schemas.microsoft.com/office/drawing/2018/hyperlinkcolor" val="tx"/>
                    </a:ext>
                  </a:extLst>
                </a:hlinkClick>
              </a:rPr>
              <a:t>Source</a:t>
            </a:r>
            <a:r>
              <a:rPr lang="en-US" sz="1400">
                <a:solidFill>
                  <a:schemeClr val="dk1"/>
                </a:solidFill>
              </a:rPr>
              <a:t>) </a:t>
            </a:r>
            <a:endParaRPr sz="1400">
              <a:solidFill>
                <a:schemeClr val="dk1"/>
              </a:solidFill>
            </a:endParaRPr>
          </a:p>
          <a:p>
            <a:pPr marL="914400" lvl="1" indent="-317500" algn="l" rtl="0">
              <a:lnSpc>
                <a:spcPct val="115000"/>
              </a:lnSpc>
              <a:spcBef>
                <a:spcPts val="600"/>
              </a:spcBef>
              <a:spcAft>
                <a:spcPts val="0"/>
              </a:spcAft>
              <a:buClr>
                <a:schemeClr val="dk1"/>
              </a:buClr>
              <a:buSzPts val="1400"/>
              <a:buChar char="○"/>
            </a:pPr>
            <a:r>
              <a:rPr lang="en-US" sz="1400">
                <a:solidFill>
                  <a:schemeClr val="dk1"/>
                </a:solidFill>
              </a:rPr>
              <a:t>Black families at the top income levels have worse infant and maternal health than White families at the lowest income levels. (</a:t>
            </a:r>
            <a:r>
              <a:rPr lang="en-US" sz="1400" u="sng">
                <a:solidFill>
                  <a:srgbClr val="1155CC"/>
                </a:solidFill>
                <a:hlinkClick r:id="rId5">
                  <a:extLst>
                    <a:ext uri="{A12FA001-AC4F-418D-AE19-62706E023703}">
                      <ahyp:hlinkClr xmlns:ahyp="http://schemas.microsoft.com/office/drawing/2018/hyperlinkcolor" val="tx"/>
                    </a:ext>
                  </a:extLst>
                </a:hlinkClick>
              </a:rPr>
              <a:t>Source</a:t>
            </a:r>
            <a:r>
              <a:rPr lang="en-US" sz="1400">
                <a:solidFill>
                  <a:schemeClr val="dk1"/>
                </a:solidFill>
              </a:rPr>
              <a:t>) </a:t>
            </a:r>
            <a:endParaRPr sz="1400">
              <a:solidFill>
                <a:schemeClr val="dk1"/>
              </a:solidFill>
            </a:endParaRPr>
          </a:p>
          <a:p>
            <a:pPr marL="914400" lvl="1" indent="-317500" algn="l" rtl="0">
              <a:lnSpc>
                <a:spcPct val="115000"/>
              </a:lnSpc>
              <a:spcBef>
                <a:spcPts val="600"/>
              </a:spcBef>
              <a:spcAft>
                <a:spcPts val="0"/>
              </a:spcAft>
              <a:buClr>
                <a:srgbClr val="B4015C"/>
              </a:buClr>
              <a:buSzPts val="1400"/>
              <a:buChar char="○"/>
            </a:pPr>
            <a:r>
              <a:rPr lang="en-US" sz="1400" i="1">
                <a:solidFill>
                  <a:srgbClr val="B4015C"/>
                </a:solidFill>
              </a:rPr>
              <a:t>Add your own proof points based on the specific issue or policy. Focus on a limited number of facts that clearly show systemic barriers. For example, if you’re advocating for nutrition supports, you might illustrate the impact of language barriers, inadequate funding, administrative burdens, etc. </a:t>
            </a:r>
            <a:endParaRPr sz="1400" i="1">
              <a:solidFill>
                <a:srgbClr val="B4015C"/>
              </a:solidFill>
            </a:endParaRPr>
          </a:p>
        </p:txBody>
      </p:sp>
      <p:sp>
        <p:nvSpPr>
          <p:cNvPr id="179" name="Google Shape;179;g203f2aab71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09366a578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400"/>
              </a:spcBef>
              <a:spcAft>
                <a:spcPts val="400"/>
              </a:spcAft>
              <a:buSzPts val="1100"/>
              <a:buNone/>
            </a:pPr>
            <a:r>
              <a:rPr lang="en-US" sz="1400">
                <a:solidFill>
                  <a:schemeClr val="dk1"/>
                </a:solidFill>
              </a:rPr>
              <a:t>We know what works to create stability and opportunity for all babies and toddlers—in turn, building strong and resilient communities for all of us. </a:t>
            </a:r>
            <a:endParaRPr sz="1400">
              <a:solidFill>
                <a:schemeClr val="dk1"/>
              </a:solidFill>
            </a:endParaRPr>
          </a:p>
        </p:txBody>
      </p:sp>
      <p:sp>
        <p:nvSpPr>
          <p:cNvPr id="188" name="Google Shape;188;g209366a578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09366a5783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US" sz="1400" b="1">
                <a:solidFill>
                  <a:schemeClr val="dk1"/>
                </a:solidFill>
              </a:rPr>
              <a:t>We must act now to build on what we know works:</a:t>
            </a:r>
            <a:endParaRPr sz="1400" b="1">
              <a:solidFill>
                <a:schemeClr val="dk1"/>
              </a:solidFill>
            </a:endParaRPr>
          </a:p>
          <a:p>
            <a:pPr marL="0" lvl="0" indent="0" algn="l" rtl="0">
              <a:lnSpc>
                <a:spcPct val="100000"/>
              </a:lnSpc>
              <a:spcBef>
                <a:spcPts val="0"/>
              </a:spcBef>
              <a:spcAft>
                <a:spcPts val="0"/>
              </a:spcAft>
              <a:buSzPts val="1100"/>
              <a:buNone/>
            </a:pPr>
            <a:r>
              <a:rPr lang="en-US" sz="1400">
                <a:solidFill>
                  <a:srgbClr val="38761D"/>
                </a:solidFill>
              </a:rPr>
              <a:t>(</a:t>
            </a:r>
            <a:r>
              <a:rPr lang="en-US" sz="1400" i="1">
                <a:solidFill>
                  <a:srgbClr val="38761D"/>
                </a:solidFill>
              </a:rPr>
              <a:t>Use the supporting points below and/or insert your own to support your policy):</a:t>
            </a:r>
            <a:endParaRPr sz="1400" b="1">
              <a:solidFill>
                <a:srgbClr val="38761D"/>
              </a:solidFill>
            </a:endParaRPr>
          </a:p>
          <a:p>
            <a:pPr marL="457200" lvl="0" indent="-317500" algn="l" rtl="0">
              <a:lnSpc>
                <a:spcPct val="115000"/>
              </a:lnSpc>
              <a:spcBef>
                <a:spcPts val="600"/>
              </a:spcBef>
              <a:spcAft>
                <a:spcPts val="0"/>
              </a:spcAft>
              <a:buClr>
                <a:schemeClr val="dk1"/>
              </a:buClr>
              <a:buSzPts val="1400"/>
              <a:buChar char="●"/>
            </a:pPr>
            <a:r>
              <a:rPr lang="en-US" sz="1400" b="1">
                <a:solidFill>
                  <a:schemeClr val="dk1"/>
                </a:solidFill>
              </a:rPr>
              <a:t>Nutrition and health care: </a:t>
            </a:r>
            <a:r>
              <a:rPr lang="en-US" sz="1400">
                <a:solidFill>
                  <a:schemeClr val="dk1"/>
                </a:solidFill>
              </a:rPr>
              <a:t>Because a healthy baby starts with a healthy pregnancy, all families need access to nutritious, affordable food, culturally responsive pre- and postnatal care, regular well-child visits, screenings, and mental health care.</a:t>
            </a:r>
            <a:endParaRPr sz="1400">
              <a:solidFill>
                <a:schemeClr val="dk1"/>
              </a:solidFill>
            </a:endParaRPr>
          </a:p>
          <a:p>
            <a:pPr marL="457200" lvl="0" indent="-317500" algn="l" rtl="0">
              <a:lnSpc>
                <a:spcPct val="115000"/>
              </a:lnSpc>
              <a:spcBef>
                <a:spcPts val="600"/>
              </a:spcBef>
              <a:spcAft>
                <a:spcPts val="0"/>
              </a:spcAft>
              <a:buClr>
                <a:schemeClr val="dk1"/>
              </a:buClr>
              <a:buSzPts val="1400"/>
              <a:buChar char="●"/>
            </a:pPr>
            <a:r>
              <a:rPr lang="en-US" sz="1400" b="1">
                <a:solidFill>
                  <a:schemeClr val="dk1"/>
                </a:solidFill>
              </a:rPr>
              <a:t>Early learning:</a:t>
            </a:r>
            <a:r>
              <a:rPr lang="en-US" sz="1400">
                <a:solidFill>
                  <a:schemeClr val="dk1"/>
                </a:solidFill>
              </a:rPr>
              <a:t> Families need access—from the birth of a child—to learning settings that best fit their needs. When policymakers think about early learning, they often focus on pre-K; the reality is that early learning must start earlier and be more comprehensive. </a:t>
            </a:r>
            <a:r>
              <a:rPr lang="en-US" sz="1400">
                <a:solidFill>
                  <a:schemeClr val="dk1"/>
                </a:solidFill>
                <a:highlight>
                  <a:srgbClr val="FFFFFF"/>
                </a:highlight>
              </a:rPr>
              <a:t> </a:t>
            </a:r>
            <a:endParaRPr sz="1400">
              <a:solidFill>
                <a:schemeClr val="dk1"/>
              </a:solidFill>
              <a:highlight>
                <a:srgbClr val="FFFFFF"/>
              </a:highlight>
            </a:endParaRPr>
          </a:p>
          <a:p>
            <a:pPr marL="457200" lvl="0" indent="-317500" algn="l" rtl="0">
              <a:lnSpc>
                <a:spcPct val="115000"/>
              </a:lnSpc>
              <a:spcBef>
                <a:spcPts val="600"/>
              </a:spcBef>
              <a:spcAft>
                <a:spcPts val="0"/>
              </a:spcAft>
              <a:buClr>
                <a:schemeClr val="dk1"/>
              </a:buClr>
              <a:buSzPts val="1400"/>
              <a:buChar char="●"/>
            </a:pPr>
            <a:r>
              <a:rPr lang="en-US" sz="1400" b="1">
                <a:solidFill>
                  <a:schemeClr val="dk1"/>
                </a:solidFill>
              </a:rPr>
              <a:t>Caregiving infrastructure:</a:t>
            </a:r>
            <a:r>
              <a:rPr lang="en-US" sz="1400">
                <a:solidFill>
                  <a:schemeClr val="dk1"/>
                </a:solidFill>
              </a:rPr>
              <a:t> Linking resources for families ensures a strong start for babies and toddlers, reduces the friction between work and care, and strengthens communities and the economy.</a:t>
            </a:r>
            <a:endParaRPr sz="1400" i="1">
              <a:solidFill>
                <a:schemeClr val="dk1"/>
              </a:solidFill>
            </a:endParaRPr>
          </a:p>
          <a:p>
            <a:pPr marL="914400" lvl="1" indent="-317500" algn="l" rtl="0">
              <a:lnSpc>
                <a:spcPct val="115000"/>
              </a:lnSpc>
              <a:spcBef>
                <a:spcPts val="600"/>
              </a:spcBef>
              <a:spcAft>
                <a:spcPts val="0"/>
              </a:spcAft>
              <a:buClr>
                <a:schemeClr val="dk1"/>
              </a:buClr>
              <a:buSzPts val="1400"/>
              <a:buChar char="○"/>
            </a:pPr>
            <a:r>
              <a:rPr lang="en-US" sz="1400">
                <a:solidFill>
                  <a:schemeClr val="dk1"/>
                </a:solidFill>
              </a:rPr>
              <a:t>According to the Prenatal-to-3 Policy Impact Center:</a:t>
            </a:r>
            <a:endParaRPr sz="1400">
              <a:solidFill>
                <a:schemeClr val="dk1"/>
              </a:solidFill>
            </a:endParaRPr>
          </a:p>
          <a:p>
            <a:pPr marL="1371600" lvl="2" indent="-317500" algn="l" rtl="0">
              <a:lnSpc>
                <a:spcPct val="115000"/>
              </a:lnSpc>
              <a:spcBef>
                <a:spcPts val="600"/>
              </a:spcBef>
              <a:spcAft>
                <a:spcPts val="0"/>
              </a:spcAft>
              <a:buClr>
                <a:schemeClr val="dk1"/>
              </a:buClr>
              <a:buSzPts val="1400"/>
              <a:buChar char="■"/>
            </a:pPr>
            <a:r>
              <a:rPr lang="en-US" sz="1400">
                <a:solidFill>
                  <a:schemeClr val="dk1"/>
                </a:solidFill>
              </a:rPr>
              <a:t>Five essential state-level policies create an effective system of care: expanded access to health insurance, easier access to food benefits, paid family leave, state minimum wage, and state-earned income tax credits. </a:t>
            </a:r>
            <a:endParaRPr sz="1400">
              <a:solidFill>
                <a:schemeClr val="dk1"/>
              </a:solidFill>
            </a:endParaRPr>
          </a:p>
          <a:p>
            <a:pPr marL="1371600" lvl="2" indent="-317500" algn="l" rtl="0">
              <a:lnSpc>
                <a:spcPct val="115000"/>
              </a:lnSpc>
              <a:spcBef>
                <a:spcPts val="600"/>
              </a:spcBef>
              <a:spcAft>
                <a:spcPts val="0"/>
              </a:spcAft>
              <a:buClr>
                <a:schemeClr val="dk1"/>
              </a:buClr>
              <a:buSzPts val="1400"/>
              <a:buChar char="■"/>
            </a:pPr>
            <a:r>
              <a:rPr lang="en-US" sz="1400">
                <a:solidFill>
                  <a:schemeClr val="dk1"/>
                </a:solidFill>
              </a:rPr>
              <a:t>Additionally, several states use the following effective strategies: comprehensive screening and connection programs, child care subsidies, group prenatal care, evidence-based home visiting programs, Early Head Start, and early intervention services.</a:t>
            </a:r>
            <a:endParaRPr sz="1400">
              <a:solidFill>
                <a:schemeClr val="dk1"/>
              </a:solidFill>
            </a:endParaRPr>
          </a:p>
          <a:p>
            <a:pPr marL="1371600" lvl="2" indent="-317500" algn="l" rtl="0">
              <a:lnSpc>
                <a:spcPct val="115000"/>
              </a:lnSpc>
              <a:spcBef>
                <a:spcPts val="600"/>
              </a:spcBef>
              <a:spcAft>
                <a:spcPts val="0"/>
              </a:spcAft>
              <a:buClr>
                <a:schemeClr val="dk1"/>
              </a:buClr>
              <a:buSzPts val="1400"/>
              <a:buChar char="■"/>
            </a:pPr>
            <a:r>
              <a:rPr lang="en-US" sz="1400">
                <a:solidFill>
                  <a:schemeClr val="dk1"/>
                </a:solidFill>
              </a:rPr>
              <a:t>For more information and updates on the number of states enacting these policies and strategies, see: </a:t>
            </a:r>
            <a:r>
              <a:rPr lang="en-US" sz="1400" u="sng">
                <a:solidFill>
                  <a:srgbClr val="1155CC"/>
                </a:solidFill>
                <a:hlinkClick r:id="rId3">
                  <a:extLst>
                    <a:ext uri="{A12FA001-AC4F-418D-AE19-62706E023703}">
                      <ahyp:hlinkClr xmlns:ahyp="http://schemas.microsoft.com/office/drawing/2018/hyperlinkcolor" val="tx"/>
                    </a:ext>
                  </a:extLst>
                </a:hlinkClick>
              </a:rPr>
              <a:t>Source</a:t>
            </a:r>
            <a:r>
              <a:rPr lang="en-US" sz="1400">
                <a:solidFill>
                  <a:schemeClr val="dk1"/>
                </a:solidFill>
              </a:rPr>
              <a:t>.</a:t>
            </a:r>
            <a:endParaRPr sz="1400">
              <a:solidFill>
                <a:schemeClr val="dk1"/>
              </a:solidFill>
            </a:endParaRPr>
          </a:p>
          <a:p>
            <a:pPr marL="457200" lvl="0" indent="-317500" algn="l" rtl="0">
              <a:lnSpc>
                <a:spcPct val="115000"/>
              </a:lnSpc>
              <a:spcBef>
                <a:spcPts val="600"/>
              </a:spcBef>
              <a:spcAft>
                <a:spcPts val="0"/>
              </a:spcAft>
              <a:buClr>
                <a:schemeClr val="dk1"/>
              </a:buClr>
              <a:buSzPts val="1400"/>
              <a:buChar char="●"/>
            </a:pPr>
            <a:r>
              <a:rPr lang="en-US" sz="1400" b="1">
                <a:solidFill>
                  <a:schemeClr val="dk1"/>
                </a:solidFill>
              </a:rPr>
              <a:t>Economic stability: </a:t>
            </a:r>
            <a:r>
              <a:rPr lang="en-US" sz="1400">
                <a:solidFill>
                  <a:schemeClr val="dk1"/>
                </a:solidFill>
              </a:rPr>
              <a:t>Programs like Women, Infants and Children (WIC), Medicaid, and SNAP have made solid progress toward helping families develop economic stability and meet basic needs.</a:t>
            </a:r>
            <a:endParaRPr sz="1400">
              <a:solidFill>
                <a:schemeClr val="dk1"/>
              </a:solidFill>
            </a:endParaRPr>
          </a:p>
          <a:p>
            <a:pPr marL="914400" lvl="0" indent="-317500" algn="l" rtl="0">
              <a:lnSpc>
                <a:spcPct val="115000"/>
              </a:lnSpc>
              <a:spcBef>
                <a:spcPts val="600"/>
              </a:spcBef>
              <a:spcAft>
                <a:spcPts val="0"/>
              </a:spcAft>
              <a:buClr>
                <a:schemeClr val="dk1"/>
              </a:buClr>
              <a:buSzPts val="1400"/>
              <a:buChar char="●"/>
            </a:pPr>
            <a:r>
              <a:rPr lang="en-US" sz="1400">
                <a:solidFill>
                  <a:schemeClr val="dk1"/>
                </a:solidFill>
              </a:rPr>
              <a:t>Women participating in WIC give birth to healthier babies more likely to survive. (</a:t>
            </a:r>
            <a:r>
              <a:rPr lang="en-US" sz="1400" u="sng">
                <a:solidFill>
                  <a:srgbClr val="4A86E8"/>
                </a:solidFill>
                <a:hlinkClick r:id="rId4">
                  <a:extLst>
                    <a:ext uri="{A12FA001-AC4F-418D-AE19-62706E023703}">
                      <ahyp:hlinkClr xmlns:ahyp="http://schemas.microsoft.com/office/drawing/2018/hyperlinkcolor" val="tx"/>
                    </a:ext>
                  </a:extLst>
                </a:hlinkClick>
              </a:rPr>
              <a:t>Source</a:t>
            </a:r>
            <a:r>
              <a:rPr lang="en-US" sz="1400">
                <a:solidFill>
                  <a:schemeClr val="dk1"/>
                </a:solidFill>
              </a:rPr>
              <a:t>)</a:t>
            </a:r>
            <a:endParaRPr sz="1400">
              <a:solidFill>
                <a:srgbClr val="222222"/>
              </a:solidFill>
              <a:highlight>
                <a:srgbClr val="FFFFFF"/>
              </a:highlight>
            </a:endParaRPr>
          </a:p>
          <a:p>
            <a:pPr marL="914400" lvl="0" indent="-317500" algn="l" rtl="0">
              <a:lnSpc>
                <a:spcPct val="115000"/>
              </a:lnSpc>
              <a:spcBef>
                <a:spcPts val="600"/>
              </a:spcBef>
              <a:spcAft>
                <a:spcPts val="0"/>
              </a:spcAft>
              <a:buClr>
                <a:schemeClr val="dk1"/>
              </a:buClr>
              <a:buSzPts val="1400"/>
              <a:buChar char="●"/>
            </a:pPr>
            <a:r>
              <a:rPr lang="en-US" sz="1400">
                <a:solidFill>
                  <a:schemeClr val="dk1"/>
                </a:solidFill>
              </a:rPr>
              <a:t>Medicaid is the single-largest provider of perinatal care. It finances almost half of all births nationwide and more than 60% of births among Black, Hispanic, American Indian and Alaska Native, and Native Hawaiian and Pacific Islander mothers. Continuous health care coverage supports healthy pregnancy, birth, postpartum recovery, and early child development.</a:t>
            </a:r>
            <a:endParaRPr sz="1400">
              <a:solidFill>
                <a:schemeClr val="dk1"/>
              </a:solidFill>
            </a:endParaRPr>
          </a:p>
          <a:p>
            <a:pPr marL="1371600" lvl="1" indent="-317500" algn="l" rtl="0">
              <a:lnSpc>
                <a:spcPct val="115000"/>
              </a:lnSpc>
              <a:spcBef>
                <a:spcPts val="600"/>
              </a:spcBef>
              <a:spcAft>
                <a:spcPts val="0"/>
              </a:spcAft>
              <a:buClr>
                <a:schemeClr val="dk1"/>
              </a:buClr>
              <a:buSzPts val="1400"/>
              <a:buChar char="○"/>
            </a:pPr>
            <a:r>
              <a:rPr lang="en-US" sz="1400">
                <a:solidFill>
                  <a:schemeClr val="dk1"/>
                </a:solidFill>
              </a:rPr>
              <a:t>Lack of insurance coverage leads to higher mortality rates during pregnancy. States that have expanded Medicaid coverage, even for adults, see declines in infant mortality. Children whose parents have Medicaid are 30% more likely to have well-child visits and other important care.</a:t>
            </a:r>
            <a:endParaRPr sz="1400">
              <a:solidFill>
                <a:schemeClr val="dk1"/>
              </a:solidFill>
            </a:endParaRPr>
          </a:p>
          <a:p>
            <a:pPr marL="914400" lvl="0" indent="-317500" algn="l" rtl="0">
              <a:lnSpc>
                <a:spcPct val="115000"/>
              </a:lnSpc>
              <a:spcBef>
                <a:spcPts val="600"/>
              </a:spcBef>
              <a:spcAft>
                <a:spcPts val="0"/>
              </a:spcAft>
              <a:buClr>
                <a:schemeClr val="dk1"/>
              </a:buClr>
              <a:buSzPts val="1400"/>
              <a:buChar char="●"/>
            </a:pPr>
            <a:r>
              <a:rPr lang="en-US" sz="1400">
                <a:solidFill>
                  <a:srgbClr val="393D40"/>
                </a:solidFill>
              </a:rPr>
              <a:t>In rural areas, Medicaid covered health care for about one in four children and adults in 2015 (24%, or 52 million people). (</a:t>
            </a:r>
            <a:r>
              <a:rPr lang="en-US" sz="1400" u="sng">
                <a:solidFill>
                  <a:srgbClr val="1155CC"/>
                </a:solidFill>
                <a:hlinkClick r:id="rId5">
                  <a:extLst>
                    <a:ext uri="{A12FA001-AC4F-418D-AE19-62706E023703}">
                      <ahyp:hlinkClr xmlns:ahyp="http://schemas.microsoft.com/office/drawing/2018/hyperlinkcolor" val="tx"/>
                    </a:ext>
                  </a:extLst>
                </a:hlinkClick>
              </a:rPr>
              <a:t>Source</a:t>
            </a:r>
            <a:r>
              <a:rPr lang="en-US" sz="1400">
                <a:solidFill>
                  <a:srgbClr val="393D40"/>
                </a:solidFill>
              </a:rPr>
              <a:t>)</a:t>
            </a:r>
            <a:r>
              <a:rPr lang="en-US" sz="1400">
                <a:solidFill>
                  <a:srgbClr val="222222"/>
                </a:solidFill>
              </a:rPr>
              <a:t> Medicaid access makes people more likely to get preventive health care and have a better financial situation; in one study, people were 40% less likely to need money or skip payment on other bills because of medical expenses. (</a:t>
            </a:r>
            <a:r>
              <a:rPr lang="en-US" sz="1400" u="sng">
                <a:solidFill>
                  <a:srgbClr val="1155CC"/>
                </a:solidFill>
                <a:hlinkClick r:id="rId6">
                  <a:extLst>
                    <a:ext uri="{A12FA001-AC4F-418D-AE19-62706E023703}">
                      <ahyp:hlinkClr xmlns:ahyp="http://schemas.microsoft.com/office/drawing/2018/hyperlinkcolor" val="tx"/>
                    </a:ext>
                  </a:extLst>
                </a:hlinkClick>
              </a:rPr>
              <a:t>Source</a:t>
            </a:r>
            <a:r>
              <a:rPr lang="en-US" sz="1400">
                <a:solidFill>
                  <a:srgbClr val="222222"/>
                </a:solidFill>
              </a:rPr>
              <a:t>)</a:t>
            </a:r>
            <a:endParaRPr sz="1400">
              <a:solidFill>
                <a:srgbClr val="222222"/>
              </a:solidFill>
            </a:endParaRPr>
          </a:p>
          <a:p>
            <a:pPr marL="914400" lvl="0" indent="-317500" algn="l" rtl="0">
              <a:lnSpc>
                <a:spcPct val="115000"/>
              </a:lnSpc>
              <a:spcBef>
                <a:spcPts val="600"/>
              </a:spcBef>
              <a:spcAft>
                <a:spcPts val="0"/>
              </a:spcAft>
              <a:buClr>
                <a:schemeClr val="dk1"/>
              </a:buClr>
              <a:buSzPts val="1400"/>
              <a:buChar char="●"/>
            </a:pPr>
            <a:r>
              <a:rPr lang="en-US" sz="1400">
                <a:solidFill>
                  <a:srgbClr val="222222"/>
                </a:solidFill>
              </a:rPr>
              <a:t>Caregivers and children who participate in SNAP have better birth outcomes, less childhood food insecurity (by up to 36%), more health care use, and improved long-term child health. (</a:t>
            </a:r>
            <a:r>
              <a:rPr lang="en-US" sz="1400" u="sng">
                <a:solidFill>
                  <a:srgbClr val="1155CC"/>
                </a:solidFill>
                <a:hlinkClick r:id="rId7">
                  <a:extLst>
                    <a:ext uri="{A12FA001-AC4F-418D-AE19-62706E023703}">
                      <ahyp:hlinkClr xmlns:ahyp="http://schemas.microsoft.com/office/drawing/2018/hyperlinkcolor" val="tx"/>
                    </a:ext>
                  </a:extLst>
                </a:hlinkClick>
              </a:rPr>
              <a:t>Source</a:t>
            </a:r>
            <a:r>
              <a:rPr lang="en-US" sz="1400">
                <a:solidFill>
                  <a:srgbClr val="222222"/>
                </a:solidFill>
              </a:rPr>
              <a:t>)</a:t>
            </a:r>
            <a:endParaRPr sz="1400">
              <a:solidFill>
                <a:schemeClr val="dk1"/>
              </a:solidFill>
            </a:endParaRPr>
          </a:p>
          <a:p>
            <a:pPr marL="0" lvl="0" indent="0" algn="l" rtl="0">
              <a:lnSpc>
                <a:spcPct val="115000"/>
              </a:lnSpc>
              <a:spcBef>
                <a:spcPts val="1000"/>
              </a:spcBef>
              <a:spcAft>
                <a:spcPts val="0"/>
              </a:spcAft>
              <a:buSzPts val="1100"/>
              <a:buNone/>
            </a:pPr>
            <a:r>
              <a:rPr lang="en-US" sz="1400" b="1" i="1">
                <a:solidFill>
                  <a:srgbClr val="38761D"/>
                </a:solidFill>
              </a:rPr>
              <a:t>Insert your own data on policies and practices you are advancing,</a:t>
            </a:r>
            <a:r>
              <a:rPr lang="en-US" sz="1400" i="1">
                <a:solidFill>
                  <a:srgbClr val="38761D"/>
                </a:solidFill>
              </a:rPr>
              <a:t> e.g.,</a:t>
            </a:r>
            <a:endParaRPr sz="1400" i="1">
              <a:solidFill>
                <a:srgbClr val="38761D"/>
              </a:solidFill>
            </a:endParaRPr>
          </a:p>
          <a:p>
            <a:pPr marL="457200" lvl="0" indent="-317500" algn="l" rtl="0">
              <a:lnSpc>
                <a:spcPct val="115000"/>
              </a:lnSpc>
              <a:spcBef>
                <a:spcPts val="600"/>
              </a:spcBef>
              <a:spcAft>
                <a:spcPts val="0"/>
              </a:spcAft>
              <a:buClr>
                <a:srgbClr val="38761D"/>
              </a:buClr>
              <a:buSzPts val="1400"/>
              <a:buChar char="●"/>
            </a:pPr>
            <a:r>
              <a:rPr lang="en-US" sz="1400" i="1">
                <a:solidFill>
                  <a:srgbClr val="38761D"/>
                </a:solidFill>
              </a:rPr>
              <a:t>Nutrition security builds a strong start in life. Nutrition programs need a focus on nutrition for pregnant people and babies. This includes:</a:t>
            </a:r>
            <a:endParaRPr sz="1400" i="1">
              <a:solidFill>
                <a:srgbClr val="38761D"/>
              </a:solidFill>
            </a:endParaRPr>
          </a:p>
          <a:p>
            <a:pPr marL="914400" lvl="1" indent="-317500" algn="l" rtl="0">
              <a:lnSpc>
                <a:spcPct val="115000"/>
              </a:lnSpc>
              <a:spcBef>
                <a:spcPts val="600"/>
              </a:spcBef>
              <a:spcAft>
                <a:spcPts val="0"/>
              </a:spcAft>
              <a:buClr>
                <a:srgbClr val="38761D"/>
              </a:buClr>
              <a:buSzPts val="1400"/>
              <a:buChar char="○"/>
            </a:pPr>
            <a:r>
              <a:rPr lang="en-US" sz="1400" i="1">
                <a:solidFill>
                  <a:srgbClr val="38761D"/>
                </a:solidFill>
              </a:rPr>
              <a:t>Strong support for breastfeeding in workplaces and child care settings, and improved benefits and eligibility for federal programs, including the Child and Adult Care Food Program (CACFP).  </a:t>
            </a:r>
            <a:endParaRPr sz="1400" i="1">
              <a:solidFill>
                <a:srgbClr val="38761D"/>
              </a:solidFill>
            </a:endParaRPr>
          </a:p>
          <a:p>
            <a:pPr marL="914400" lvl="1" indent="-317500" algn="l" rtl="0">
              <a:lnSpc>
                <a:spcPct val="115000"/>
              </a:lnSpc>
              <a:spcBef>
                <a:spcPts val="600"/>
              </a:spcBef>
              <a:spcAft>
                <a:spcPts val="0"/>
              </a:spcAft>
              <a:buClr>
                <a:srgbClr val="38761D"/>
              </a:buClr>
              <a:buSzPts val="1400"/>
              <a:buChar char="○"/>
            </a:pPr>
            <a:r>
              <a:rPr lang="en-US" sz="1400" i="1">
                <a:solidFill>
                  <a:srgbClr val="38761D"/>
                </a:solidFill>
              </a:rPr>
              <a:t>More and better nutrition training and education for obstetrician-gynecologists, family physicians, pediatricians, and other health care team members who engage with families during pregnancy and the early years.</a:t>
            </a:r>
            <a:endParaRPr sz="1400" i="1">
              <a:solidFill>
                <a:srgbClr val="38761D"/>
              </a:solidFill>
            </a:endParaRPr>
          </a:p>
          <a:p>
            <a:pPr marL="914400" lvl="1" indent="-317500" algn="l" rtl="0">
              <a:lnSpc>
                <a:spcPct val="115000"/>
              </a:lnSpc>
              <a:spcBef>
                <a:spcPts val="600"/>
              </a:spcBef>
              <a:spcAft>
                <a:spcPts val="0"/>
              </a:spcAft>
              <a:buClr>
                <a:srgbClr val="38761D"/>
              </a:buClr>
              <a:buSzPts val="1400"/>
              <a:buChar char="○"/>
            </a:pPr>
            <a:r>
              <a:rPr lang="en-US" sz="1400" i="1">
                <a:solidFill>
                  <a:srgbClr val="38761D"/>
                </a:solidFill>
              </a:rPr>
              <a:t>Better access to registered dietitians, lactation consultants, and peer support models for parenting support.</a:t>
            </a:r>
            <a:endParaRPr sz="1400" i="1">
              <a:solidFill>
                <a:srgbClr val="38761D"/>
              </a:solidFill>
            </a:endParaRPr>
          </a:p>
          <a:p>
            <a:pPr marL="0" lvl="0" indent="0" algn="l" rtl="0">
              <a:lnSpc>
                <a:spcPct val="115000"/>
              </a:lnSpc>
              <a:spcBef>
                <a:spcPts val="1000"/>
              </a:spcBef>
              <a:spcAft>
                <a:spcPts val="0"/>
              </a:spcAft>
              <a:buSzPts val="1100"/>
              <a:buNone/>
            </a:pPr>
            <a:r>
              <a:rPr lang="en-US" sz="1400" b="1">
                <a:solidFill>
                  <a:schemeClr val="dk1"/>
                </a:solidFill>
              </a:rPr>
              <a:t>The cost of not acting</a:t>
            </a:r>
            <a:r>
              <a:rPr lang="en-US" sz="1400" i="1">
                <a:solidFill>
                  <a:schemeClr val="dk1"/>
                </a:solidFill>
              </a:rPr>
              <a:t>: </a:t>
            </a:r>
            <a:r>
              <a:rPr lang="en-US" sz="1400">
                <a:solidFill>
                  <a:schemeClr val="dk1"/>
                </a:solidFill>
              </a:rPr>
              <a:t>Countries that fail to invest in the well-being of women and children in the first 1,000 days (pregnancy through the baby’s second birthday) lose billions of dollars to lower economic productivity and higher health costs. (</a:t>
            </a:r>
            <a:r>
              <a:rPr lang="en-US" sz="1400" u="sng">
                <a:solidFill>
                  <a:srgbClr val="1155CC"/>
                </a:solidFill>
                <a:hlinkClick r:id="rId8">
                  <a:extLst>
                    <a:ext uri="{A12FA001-AC4F-418D-AE19-62706E023703}">
                      <ahyp:hlinkClr xmlns:ahyp="http://schemas.microsoft.com/office/drawing/2018/hyperlinkcolor" val="tx"/>
                    </a:ext>
                  </a:extLst>
                </a:hlinkClick>
              </a:rPr>
              <a:t>Source</a:t>
            </a:r>
            <a:r>
              <a:rPr lang="en-US" sz="1400">
                <a:solidFill>
                  <a:schemeClr val="dk1"/>
                </a:solidFill>
              </a:rPr>
              <a:t>)</a:t>
            </a:r>
            <a:endParaRPr sz="1400" i="1">
              <a:solidFill>
                <a:schemeClr val="dk1"/>
              </a:solidFill>
            </a:endParaRPr>
          </a:p>
        </p:txBody>
      </p:sp>
      <p:sp>
        <p:nvSpPr>
          <p:cNvPr id="200" name="Google Shape;200;g209366a5783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09366a5783_0_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400"/>
              </a:spcBef>
              <a:spcAft>
                <a:spcPts val="0"/>
              </a:spcAft>
              <a:buSzPts val="1100"/>
              <a:buNone/>
            </a:pPr>
            <a:r>
              <a:rPr lang="en-US" sz="1400">
                <a:solidFill>
                  <a:schemeClr val="dk1"/>
                </a:solidFill>
              </a:rPr>
              <a:t>We live up to our country’s promise when we commit to all of our youngest generation. NCIT educates and advocates for policies that support all babies and toddlers to have what they need to grow into socially, emotionally, and physically healthy children—and then into engaged adults active in our communities and economies. Join us.</a:t>
            </a:r>
            <a:endParaRPr sz="1400">
              <a:solidFill>
                <a:schemeClr val="dk1"/>
              </a:solidFill>
            </a:endParaRPr>
          </a:p>
          <a:p>
            <a:pPr marL="0" lvl="0" indent="0" algn="l" rtl="0">
              <a:lnSpc>
                <a:spcPct val="100000"/>
              </a:lnSpc>
              <a:spcBef>
                <a:spcPts val="400"/>
              </a:spcBef>
              <a:spcAft>
                <a:spcPts val="0"/>
              </a:spcAft>
              <a:buSzPts val="1100"/>
              <a:buNone/>
            </a:pPr>
            <a:r>
              <a:rPr lang="en-US" sz="1400" b="1">
                <a:solidFill>
                  <a:srgbClr val="38761D"/>
                </a:solidFill>
              </a:rPr>
              <a:t>As appropriate: Insert your specific policy ask, if relevant </a:t>
            </a:r>
            <a:endParaRPr sz="1400" b="1">
              <a:solidFill>
                <a:srgbClr val="38761D"/>
              </a:solidFill>
            </a:endParaRPr>
          </a:p>
        </p:txBody>
      </p:sp>
      <p:sp>
        <p:nvSpPr>
          <p:cNvPr id="210" name="Google Shape;210;g209366a5783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09366a5783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25000"/>
              </a:lnSpc>
              <a:spcBef>
                <a:spcPts val="0"/>
              </a:spcBef>
              <a:spcAft>
                <a:spcPts val="0"/>
              </a:spcAft>
              <a:buSzPts val="1100"/>
              <a:buNone/>
            </a:pPr>
            <a:r>
              <a:rPr lang="en-US" sz="1400" b="1">
                <a:solidFill>
                  <a:srgbClr val="231F20"/>
                </a:solidFill>
              </a:rPr>
              <a:t>We have a responsibility to make policies more effective. </a:t>
            </a:r>
            <a:endParaRPr sz="1400" b="1">
              <a:solidFill>
                <a:srgbClr val="231F20"/>
              </a:solidFill>
            </a:endParaRPr>
          </a:p>
          <a:p>
            <a:pPr marL="457200" lvl="0" indent="-317500" algn="l" rtl="0">
              <a:lnSpc>
                <a:spcPct val="115000"/>
              </a:lnSpc>
              <a:spcBef>
                <a:spcPts val="600"/>
              </a:spcBef>
              <a:spcAft>
                <a:spcPts val="0"/>
              </a:spcAft>
              <a:buClr>
                <a:srgbClr val="231F20"/>
              </a:buClr>
              <a:buSzPts val="1400"/>
              <a:buChar char="●"/>
            </a:pPr>
            <a:r>
              <a:rPr lang="en-US" sz="1400">
                <a:solidFill>
                  <a:schemeClr val="dk1"/>
                </a:solidFill>
              </a:rPr>
              <a:t>For all families, both availability and access are vital. Even for people who are eligible, it can be very difficult to access support. More simple application processes, better phone and technology access, and community outreach and support are proven ways to increase access. (</a:t>
            </a:r>
            <a:r>
              <a:rPr lang="en-US" sz="1400" u="sng">
                <a:solidFill>
                  <a:srgbClr val="1155CC"/>
                </a:solidFill>
                <a:hlinkClick r:id="rId3">
                  <a:extLst>
                    <a:ext uri="{A12FA001-AC4F-418D-AE19-62706E023703}">
                      <ahyp:hlinkClr xmlns:ahyp="http://schemas.microsoft.com/office/drawing/2018/hyperlinkcolor" val="tx"/>
                    </a:ext>
                  </a:extLst>
                </a:hlinkClick>
              </a:rPr>
              <a:t>Source</a:t>
            </a:r>
            <a:r>
              <a:rPr lang="en-US" sz="1400">
                <a:solidFill>
                  <a:schemeClr val="dk1"/>
                </a:solidFill>
              </a:rPr>
              <a:t>)</a:t>
            </a:r>
            <a:endParaRPr sz="1400">
              <a:solidFill>
                <a:schemeClr val="dk1"/>
              </a:solidFill>
            </a:endParaRPr>
          </a:p>
          <a:p>
            <a:pPr marL="457200" lvl="0" indent="-317500" algn="l" rtl="0">
              <a:lnSpc>
                <a:spcPct val="115000"/>
              </a:lnSpc>
              <a:spcBef>
                <a:spcPts val="600"/>
              </a:spcBef>
              <a:spcAft>
                <a:spcPts val="0"/>
              </a:spcAft>
              <a:buClr>
                <a:srgbClr val="231F20"/>
              </a:buClr>
              <a:buSzPts val="1400"/>
              <a:buChar char="●"/>
            </a:pPr>
            <a:r>
              <a:rPr lang="en-US" sz="1400" b="1">
                <a:solidFill>
                  <a:srgbClr val="222222"/>
                </a:solidFill>
              </a:rPr>
              <a:t>Policies and systems are most effective when co-designed with families and service providers. </a:t>
            </a:r>
            <a:r>
              <a:rPr lang="en-US" sz="1400">
                <a:solidFill>
                  <a:srgbClr val="222222"/>
                </a:solidFill>
              </a:rPr>
              <a:t>This ensures that programs meet families’ strengths and needs, and that they center on families’ own stories about themselves and their children. </a:t>
            </a:r>
            <a:r>
              <a:rPr lang="en-US" sz="1400">
                <a:solidFill>
                  <a:srgbClr val="231F20"/>
                </a:solidFill>
              </a:rPr>
              <a:t>We urge policymakers and program designers to work with their local communities to identify what supports are missing and where, and write it into the policy.</a:t>
            </a:r>
            <a:endParaRPr sz="1400">
              <a:solidFill>
                <a:srgbClr val="231F20"/>
              </a:solidFill>
            </a:endParaRPr>
          </a:p>
          <a:p>
            <a:pPr marL="457200" lvl="0" indent="-317500" algn="l" rtl="0">
              <a:lnSpc>
                <a:spcPct val="115000"/>
              </a:lnSpc>
              <a:spcBef>
                <a:spcPts val="600"/>
              </a:spcBef>
              <a:spcAft>
                <a:spcPts val="0"/>
              </a:spcAft>
              <a:buClr>
                <a:schemeClr val="dk1"/>
              </a:buClr>
              <a:buSzPts val="1400"/>
              <a:buChar char="●"/>
            </a:pPr>
            <a:r>
              <a:rPr lang="en-US" sz="1400">
                <a:solidFill>
                  <a:schemeClr val="dk1"/>
                </a:solidFill>
              </a:rPr>
              <a:t>Policies and programs are most effective when they prioritize action where it</a:t>
            </a:r>
            <a:r>
              <a:rPr lang="en-US" sz="1400">
                <a:solidFill>
                  <a:srgbClr val="231F20"/>
                </a:solidFill>
              </a:rPr>
              <a:t> will create the greatest impact. T</a:t>
            </a:r>
            <a:r>
              <a:rPr lang="en-US" sz="1400">
                <a:solidFill>
                  <a:schemeClr val="dk1"/>
                </a:solidFill>
              </a:rPr>
              <a:t>ogether with the (insert specific) communities, we can define where that is, starting with communities where structural racism limits options and leads to worse health outcomes, and design solutions that work.</a:t>
            </a:r>
            <a:endParaRPr sz="1400">
              <a:solidFill>
                <a:schemeClr val="dk1"/>
              </a:solidFill>
            </a:endParaRPr>
          </a:p>
        </p:txBody>
      </p:sp>
      <p:sp>
        <p:nvSpPr>
          <p:cNvPr id="222" name="Google Shape;222;g209366a5783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8" name="Google Shape;18;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4"/>
          <p:cNvSpPr>
            <a:spLocks noGrp="1"/>
          </p:cNvSpPr>
          <p:nvPr>
            <p:ph type="pic" idx="2"/>
          </p:nvPr>
        </p:nvSpPr>
        <p:spPr>
          <a:xfrm>
            <a:off x="1792288" y="612775"/>
            <a:ext cx="5486400" cy="4114800"/>
          </a:xfrm>
          <a:prstGeom prst="rect">
            <a:avLst/>
          </a:prstGeom>
          <a:noFill/>
          <a:ln>
            <a:noFill/>
          </a:ln>
        </p:spPr>
      </p:sp>
      <p:sp>
        <p:nvSpPr>
          <p:cNvPr id="64" name="Google Shape;64;p2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5" name="Google Shape;65;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83"/>
        <p:cNvGrpSpPr/>
        <p:nvPr/>
      </p:nvGrpSpPr>
      <p:grpSpPr>
        <a:xfrm>
          <a:off x="0" y="0"/>
          <a:ext cx="0" cy="0"/>
          <a:chOff x="0" y="0"/>
          <a:chExt cx="0" cy="0"/>
        </a:xfrm>
      </p:grpSpPr>
      <p:grpSp>
        <p:nvGrpSpPr>
          <p:cNvPr id="84" name="Google Shape;84;p1">
            <a:extLst>
              <a:ext uri="{C183D7F6-B498-43B3-948B-1728B52AA6E4}">
                <adec:decorative xmlns:adec="http://schemas.microsoft.com/office/drawing/2017/decorative" val="1"/>
              </a:ext>
            </a:extLst>
          </p:cNvPr>
          <p:cNvGrpSpPr/>
          <p:nvPr/>
        </p:nvGrpSpPr>
        <p:grpSpPr>
          <a:xfrm>
            <a:off x="6446689" y="1917242"/>
            <a:ext cx="3281597" cy="4402158"/>
            <a:chOff x="9102825" y="787527"/>
            <a:chExt cx="8288954" cy="11119368"/>
          </a:xfrm>
        </p:grpSpPr>
        <p:sp>
          <p:nvSpPr>
            <p:cNvPr id="85" name="Google Shape;85;p1"/>
            <p:cNvSpPr/>
            <p:nvPr/>
          </p:nvSpPr>
          <p:spPr>
            <a:xfrm>
              <a:off x="9113925" y="3008550"/>
              <a:ext cx="3230100" cy="3259200"/>
            </a:xfrm>
            <a:prstGeom prst="roundRect">
              <a:avLst>
                <a:gd name="adj" fmla="val 2703"/>
              </a:avLst>
            </a:prstGeom>
            <a:solidFill>
              <a:srgbClr val="F3702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
            <p:cNvSpPr/>
            <p:nvPr/>
          </p:nvSpPr>
          <p:spPr>
            <a:xfrm rot="-784941">
              <a:off x="9269513" y="1538996"/>
              <a:ext cx="6695784" cy="487856"/>
            </a:xfrm>
            <a:prstGeom prst="roundRect">
              <a:avLst>
                <a:gd name="adj" fmla="val 2703"/>
              </a:avLst>
            </a:prstGeom>
            <a:solidFill>
              <a:srgbClr val="FDB51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
            <p:cNvSpPr/>
            <p:nvPr/>
          </p:nvSpPr>
          <p:spPr>
            <a:xfrm>
              <a:off x="12795676" y="1693863"/>
              <a:ext cx="4596103" cy="4616704"/>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B4015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1"/>
            <p:cNvSpPr/>
            <p:nvPr/>
          </p:nvSpPr>
          <p:spPr>
            <a:xfrm>
              <a:off x="9102825" y="6566196"/>
              <a:ext cx="6819600" cy="3372900"/>
            </a:xfrm>
            <a:prstGeom prst="roundRect">
              <a:avLst>
                <a:gd name="adj" fmla="val 2703"/>
              </a:avLst>
            </a:prstGeom>
            <a:solidFill>
              <a:srgbClr val="0080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1"/>
            <p:cNvSpPr/>
            <p:nvPr/>
          </p:nvSpPr>
          <p:spPr>
            <a:xfrm>
              <a:off x="10697150" y="8235071"/>
              <a:ext cx="3655439" cy="3671824"/>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BF5E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0" name="Google Shape;90;p1">
            <a:extLst>
              <a:ext uri="{C183D7F6-B498-43B3-948B-1728B52AA6E4}">
                <adec:decorative xmlns:adec="http://schemas.microsoft.com/office/drawing/2017/decorative" val="1"/>
              </a:ext>
            </a:extLst>
          </p:cNvPr>
          <p:cNvSpPr/>
          <p:nvPr/>
        </p:nvSpPr>
        <p:spPr>
          <a:xfrm>
            <a:off x="-1013025" y="334475"/>
            <a:ext cx="7776153" cy="7811008"/>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81014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41" name="Google Shape;141;p1" descr="Woman carrying a smiling baby with a male image in the background"/>
          <p:cNvPicPr preferRelativeResize="0"/>
          <p:nvPr/>
        </p:nvPicPr>
        <p:blipFill rotWithShape="1">
          <a:blip r:embed="rId3">
            <a:alphaModFix/>
          </a:blip>
          <a:srcRect l="13200" r="21156"/>
          <a:stretch/>
        </p:blipFill>
        <p:spPr>
          <a:xfrm>
            <a:off x="-849450" y="493875"/>
            <a:ext cx="7449000" cy="7492200"/>
          </a:xfrm>
          <a:prstGeom prst="ellipse">
            <a:avLst/>
          </a:prstGeom>
          <a:noFill/>
          <a:ln>
            <a:noFill/>
          </a:ln>
        </p:spPr>
      </p:pic>
      <p:sp>
        <p:nvSpPr>
          <p:cNvPr id="142" name="Google Shape;142;p1">
            <a:extLst>
              <a:ext uri="{C183D7F6-B498-43B3-948B-1728B52AA6E4}">
                <adec:decorative xmlns:adec="http://schemas.microsoft.com/office/drawing/2017/decorative" val="0"/>
              </a:ext>
            </a:extLst>
          </p:cNvPr>
          <p:cNvSpPr>
            <a:spLocks noGrp="1"/>
          </p:cNvSpPr>
          <p:nvPr>
            <p:ph type="title" idx="4294967295"/>
          </p:nvPr>
        </p:nvSpPr>
        <p:spPr>
          <a:xfrm>
            <a:off x="1219175" y="5442425"/>
            <a:ext cx="16248032" cy="2853846"/>
          </a:xfrm>
          <a:custGeom>
            <a:avLst/>
            <a:gdLst/>
            <a:ahLst/>
            <a:cxnLst/>
            <a:rect l="l" t="t" r="r" b="b"/>
            <a:pathLst>
              <a:path w="10619629" h="1756213" extrusionOk="0">
                <a:moveTo>
                  <a:pt x="10495169" y="1756213"/>
                </a:moveTo>
                <a:lnTo>
                  <a:pt x="124460" y="1756213"/>
                </a:lnTo>
                <a:cubicBezTo>
                  <a:pt x="55880" y="1756213"/>
                  <a:pt x="0" y="1700333"/>
                  <a:pt x="0" y="1631753"/>
                </a:cubicBezTo>
                <a:lnTo>
                  <a:pt x="0" y="124460"/>
                </a:lnTo>
                <a:cubicBezTo>
                  <a:pt x="0" y="55880"/>
                  <a:pt x="55880" y="0"/>
                  <a:pt x="124460" y="0"/>
                </a:cubicBezTo>
                <a:lnTo>
                  <a:pt x="10495169" y="0"/>
                </a:lnTo>
                <a:cubicBezTo>
                  <a:pt x="10563749" y="0"/>
                  <a:pt x="10619629" y="55880"/>
                  <a:pt x="10619629" y="124460"/>
                </a:cubicBezTo>
                <a:lnTo>
                  <a:pt x="10619629" y="1631753"/>
                </a:lnTo>
                <a:cubicBezTo>
                  <a:pt x="10619629" y="1700333"/>
                  <a:pt x="10563749" y="1756213"/>
                  <a:pt x="10495169" y="1756213"/>
                </a:cubicBezTo>
                <a:close/>
              </a:path>
            </a:pathLst>
          </a:custGeom>
          <a:solidFill>
            <a:srgbClr val="023C50"/>
          </a:solidFill>
          <a:ln>
            <a:noFill/>
            <a:prstDash/>
          </a:ln>
          <a:effectLst/>
        </p:spPr>
        <p:txBody>
          <a:bodyPr rot="0" spcFirstLastPara="1" vertOverflow="overflow" horzOverflow="overflow" vert="horz" wrap="square" lIns="91425" tIns="91425" rIns="91425" bIns="91425"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5300" b="1" i="0" u="none" strike="noStrike" kern="0" cap="none" spc="0" normalizeH="0" baseline="0" noProof="0" dirty="0">
                <a:ln>
                  <a:noFill/>
                </a:ln>
                <a:solidFill>
                  <a:srgbClr val="FFFFFF"/>
                </a:solidFill>
                <a:effectLst/>
                <a:uLnTx/>
                <a:uFillTx/>
                <a:latin typeface="Arial"/>
                <a:ea typeface="Arial"/>
                <a:cs typeface="Arial"/>
                <a:sym typeface="Arial"/>
              </a:rPr>
              <a:t>The Vital Need for Strong Policy and Funding Support during Prenatal-to-Three Years</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grpSp>
        <p:nvGrpSpPr>
          <p:cNvPr id="91" name="Google Shape;91;p1" descr="National Collaborative for Infants and Toddlers logo"/>
          <p:cNvGrpSpPr/>
          <p:nvPr/>
        </p:nvGrpSpPr>
        <p:grpSpPr>
          <a:xfrm>
            <a:off x="12605305" y="802044"/>
            <a:ext cx="4525586" cy="2853807"/>
            <a:chOff x="12058274" y="405624"/>
            <a:chExt cx="5248882" cy="3309913"/>
          </a:xfrm>
        </p:grpSpPr>
        <p:sp>
          <p:nvSpPr>
            <p:cNvPr id="92" name="Google Shape;92;p1"/>
            <p:cNvSpPr/>
            <p:nvPr/>
          </p:nvSpPr>
          <p:spPr>
            <a:xfrm>
              <a:off x="12130137" y="637517"/>
              <a:ext cx="416098" cy="448673"/>
            </a:xfrm>
            <a:custGeom>
              <a:avLst/>
              <a:gdLst/>
              <a:ahLst/>
              <a:cxnLst/>
              <a:rect l="l" t="t" r="r" b="b"/>
              <a:pathLst>
                <a:path w="973328" h="1049528" extrusionOk="0">
                  <a:moveTo>
                    <a:pt x="304800" y="169799"/>
                  </a:moveTo>
                  <a:cubicBezTo>
                    <a:pt x="359283" y="67437"/>
                    <a:pt x="479044" y="0"/>
                    <a:pt x="598805" y="0"/>
                  </a:cubicBezTo>
                  <a:cubicBezTo>
                    <a:pt x="827405" y="0"/>
                    <a:pt x="973328" y="141478"/>
                    <a:pt x="973328" y="431165"/>
                  </a:cubicBezTo>
                  <a:lnTo>
                    <a:pt x="973328" y="914527"/>
                  </a:lnTo>
                  <a:cubicBezTo>
                    <a:pt x="973328" y="990727"/>
                    <a:pt x="903605" y="1049528"/>
                    <a:pt x="820928" y="1049528"/>
                  </a:cubicBezTo>
                  <a:cubicBezTo>
                    <a:pt x="738251" y="1049528"/>
                    <a:pt x="670687" y="988568"/>
                    <a:pt x="668528" y="914527"/>
                  </a:cubicBezTo>
                  <a:lnTo>
                    <a:pt x="668528" y="496443"/>
                  </a:lnTo>
                  <a:cubicBezTo>
                    <a:pt x="668528" y="361442"/>
                    <a:pt x="594487" y="294005"/>
                    <a:pt x="492125" y="294005"/>
                  </a:cubicBezTo>
                  <a:cubicBezTo>
                    <a:pt x="389763" y="294005"/>
                    <a:pt x="304800" y="346202"/>
                    <a:pt x="304800" y="500761"/>
                  </a:cubicBezTo>
                  <a:lnTo>
                    <a:pt x="304800" y="914527"/>
                  </a:lnTo>
                  <a:cubicBezTo>
                    <a:pt x="304800" y="990727"/>
                    <a:pt x="235077" y="1049528"/>
                    <a:pt x="152400" y="1049528"/>
                  </a:cubicBezTo>
                  <a:cubicBezTo>
                    <a:pt x="69723" y="1049528"/>
                    <a:pt x="2159" y="988568"/>
                    <a:pt x="0" y="914527"/>
                  </a:cubicBezTo>
                  <a:lnTo>
                    <a:pt x="0" y="145923"/>
                  </a:lnTo>
                  <a:cubicBezTo>
                    <a:pt x="2159" y="71882"/>
                    <a:pt x="71882" y="10922"/>
                    <a:pt x="152400" y="10922"/>
                  </a:cubicBezTo>
                  <a:cubicBezTo>
                    <a:pt x="232918" y="10922"/>
                    <a:pt x="304800" y="69723"/>
                    <a:pt x="304800" y="145923"/>
                  </a:cubicBezTo>
                  <a:lnTo>
                    <a:pt x="304800" y="169926"/>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1"/>
            <p:cNvSpPr/>
            <p:nvPr/>
          </p:nvSpPr>
          <p:spPr>
            <a:xfrm>
              <a:off x="12123618" y="3054412"/>
              <a:ext cx="574306" cy="659980"/>
            </a:xfrm>
            <a:custGeom>
              <a:avLst/>
              <a:gdLst/>
              <a:ahLst/>
              <a:cxnLst/>
              <a:rect l="l" t="t" r="r" b="b"/>
              <a:pathLst>
                <a:path w="1343406" h="1543812" extrusionOk="0">
                  <a:moveTo>
                    <a:pt x="855726" y="261239"/>
                  </a:moveTo>
                  <a:cubicBezTo>
                    <a:pt x="810006" y="348361"/>
                    <a:pt x="696722" y="330962"/>
                    <a:pt x="627126" y="304800"/>
                  </a:cubicBezTo>
                  <a:cubicBezTo>
                    <a:pt x="605409" y="296037"/>
                    <a:pt x="583565" y="287401"/>
                    <a:pt x="553085" y="287401"/>
                  </a:cubicBezTo>
                  <a:cubicBezTo>
                    <a:pt x="442087" y="287401"/>
                    <a:pt x="391922" y="383159"/>
                    <a:pt x="391922" y="448564"/>
                  </a:cubicBezTo>
                  <a:cubicBezTo>
                    <a:pt x="391922" y="455041"/>
                    <a:pt x="391922" y="618363"/>
                    <a:pt x="566166" y="618363"/>
                  </a:cubicBezTo>
                  <a:lnTo>
                    <a:pt x="814324" y="618363"/>
                  </a:lnTo>
                  <a:lnTo>
                    <a:pt x="814324" y="529082"/>
                  </a:lnTo>
                  <a:cubicBezTo>
                    <a:pt x="814324" y="457200"/>
                    <a:pt x="877443" y="398399"/>
                    <a:pt x="955802" y="398399"/>
                  </a:cubicBezTo>
                  <a:cubicBezTo>
                    <a:pt x="1027684" y="398399"/>
                    <a:pt x="1092962" y="459359"/>
                    <a:pt x="1095121" y="529082"/>
                  </a:cubicBezTo>
                  <a:lnTo>
                    <a:pt x="1095121" y="618363"/>
                  </a:lnTo>
                  <a:lnTo>
                    <a:pt x="1167130" y="618363"/>
                  </a:lnTo>
                  <a:cubicBezTo>
                    <a:pt x="1230249" y="618363"/>
                    <a:pt x="1280414" y="672846"/>
                    <a:pt x="1280414" y="740283"/>
                  </a:cubicBezTo>
                  <a:cubicBezTo>
                    <a:pt x="1280414" y="803402"/>
                    <a:pt x="1228217" y="860044"/>
                    <a:pt x="1167130" y="862203"/>
                  </a:cubicBezTo>
                  <a:lnTo>
                    <a:pt x="1095248" y="862203"/>
                  </a:lnTo>
                  <a:lnTo>
                    <a:pt x="1095248" y="1084326"/>
                  </a:lnTo>
                  <a:cubicBezTo>
                    <a:pt x="1095248" y="1225804"/>
                    <a:pt x="1119251" y="1286764"/>
                    <a:pt x="1221486" y="1297686"/>
                  </a:cubicBezTo>
                  <a:cubicBezTo>
                    <a:pt x="1288923" y="1304163"/>
                    <a:pt x="1343406" y="1347724"/>
                    <a:pt x="1343406" y="1421765"/>
                  </a:cubicBezTo>
                  <a:cubicBezTo>
                    <a:pt x="1343406" y="1489202"/>
                    <a:pt x="1291209" y="1543685"/>
                    <a:pt x="1206246" y="1543685"/>
                  </a:cubicBezTo>
                  <a:cubicBezTo>
                    <a:pt x="1062482" y="1543685"/>
                    <a:pt x="936244" y="1473962"/>
                    <a:pt x="875284" y="1358646"/>
                  </a:cubicBezTo>
                  <a:cubicBezTo>
                    <a:pt x="818642" y="1480566"/>
                    <a:pt x="637921" y="1543685"/>
                    <a:pt x="511683" y="1543685"/>
                  </a:cubicBezTo>
                  <a:cubicBezTo>
                    <a:pt x="222123" y="1543812"/>
                    <a:pt x="0" y="1365250"/>
                    <a:pt x="0" y="1108329"/>
                  </a:cubicBezTo>
                  <a:cubicBezTo>
                    <a:pt x="0" y="918845"/>
                    <a:pt x="84963" y="783844"/>
                    <a:pt x="248158" y="725043"/>
                  </a:cubicBezTo>
                  <a:cubicBezTo>
                    <a:pt x="141478" y="690245"/>
                    <a:pt x="58801" y="579120"/>
                    <a:pt x="58801" y="426720"/>
                  </a:cubicBezTo>
                  <a:cubicBezTo>
                    <a:pt x="58801" y="213360"/>
                    <a:pt x="239522" y="19558"/>
                    <a:pt x="496443" y="6477"/>
                  </a:cubicBezTo>
                  <a:cubicBezTo>
                    <a:pt x="620522" y="0"/>
                    <a:pt x="729361" y="32639"/>
                    <a:pt x="814324" y="93599"/>
                  </a:cubicBezTo>
                  <a:cubicBezTo>
                    <a:pt x="875284" y="137160"/>
                    <a:pt x="879602" y="215519"/>
                    <a:pt x="855726" y="261239"/>
                  </a:cubicBezTo>
                  <a:close/>
                  <a:moveTo>
                    <a:pt x="557403" y="862203"/>
                  </a:moveTo>
                  <a:cubicBezTo>
                    <a:pt x="348361" y="862203"/>
                    <a:pt x="317881" y="1021207"/>
                    <a:pt x="330962" y="1084326"/>
                  </a:cubicBezTo>
                  <a:cubicBezTo>
                    <a:pt x="352679" y="1191006"/>
                    <a:pt x="429006" y="1249807"/>
                    <a:pt x="557403" y="1249807"/>
                  </a:cubicBezTo>
                  <a:cubicBezTo>
                    <a:pt x="640080" y="1249807"/>
                    <a:pt x="814324" y="1193165"/>
                    <a:pt x="814324" y="981964"/>
                  </a:cubicBezTo>
                  <a:lnTo>
                    <a:pt x="814324" y="862203"/>
                  </a:lnTo>
                  <a:lnTo>
                    <a:pt x="557403" y="862203"/>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94" name="Google Shape;94;p1"/>
            <p:cNvPicPr preferRelativeResize="0"/>
            <p:nvPr/>
          </p:nvPicPr>
          <p:blipFill rotWithShape="1">
            <a:blip r:embed="rId4">
              <a:alphaModFix/>
            </a:blip>
            <a:srcRect/>
            <a:stretch/>
          </p:blipFill>
          <p:spPr>
            <a:xfrm>
              <a:off x="12058274" y="2132835"/>
              <a:ext cx="804925" cy="734902"/>
            </a:xfrm>
            <a:prstGeom prst="rect">
              <a:avLst/>
            </a:prstGeom>
            <a:noFill/>
            <a:ln>
              <a:noFill/>
            </a:ln>
          </p:spPr>
        </p:pic>
        <p:grpSp>
          <p:nvGrpSpPr>
            <p:cNvPr id="95" name="Google Shape;95;p1"/>
            <p:cNvGrpSpPr/>
            <p:nvPr/>
          </p:nvGrpSpPr>
          <p:grpSpPr>
            <a:xfrm>
              <a:off x="12108717" y="1513305"/>
              <a:ext cx="896789" cy="451708"/>
              <a:chOff x="63500" y="63500"/>
              <a:chExt cx="2096770" cy="1056132"/>
            </a:xfrm>
          </p:grpSpPr>
          <p:sp>
            <p:nvSpPr>
              <p:cNvPr id="96" name="Google Shape;96;p1"/>
              <p:cNvSpPr/>
              <p:nvPr/>
            </p:nvSpPr>
            <p:spPr>
              <a:xfrm>
                <a:off x="63500" y="63500"/>
                <a:ext cx="966724" cy="1056132"/>
              </a:xfrm>
              <a:custGeom>
                <a:avLst/>
                <a:gdLst/>
                <a:ahLst/>
                <a:cxnLst/>
                <a:rect l="l" t="t" r="r" b="b"/>
                <a:pathLst>
                  <a:path w="966724" h="1056132" extrusionOk="0">
                    <a:moveTo>
                      <a:pt x="557403" y="762127"/>
                    </a:moveTo>
                    <a:cubicBezTo>
                      <a:pt x="611886" y="762127"/>
                      <a:pt x="664083" y="746887"/>
                      <a:pt x="707644" y="722884"/>
                    </a:cubicBezTo>
                    <a:cubicBezTo>
                      <a:pt x="762127" y="692404"/>
                      <a:pt x="851408" y="679323"/>
                      <a:pt x="905764" y="733806"/>
                    </a:cubicBezTo>
                    <a:cubicBezTo>
                      <a:pt x="966724" y="794766"/>
                      <a:pt x="957961" y="905764"/>
                      <a:pt x="886206" y="955929"/>
                    </a:cubicBezTo>
                    <a:cubicBezTo>
                      <a:pt x="794766" y="1021207"/>
                      <a:pt x="679323" y="1056132"/>
                      <a:pt x="557403" y="1056132"/>
                    </a:cubicBezTo>
                    <a:cubicBezTo>
                      <a:pt x="265684" y="1056005"/>
                      <a:pt x="0" y="851408"/>
                      <a:pt x="0" y="531241"/>
                    </a:cubicBezTo>
                    <a:lnTo>
                      <a:pt x="0" y="524764"/>
                    </a:lnTo>
                    <a:cubicBezTo>
                      <a:pt x="0" y="204724"/>
                      <a:pt x="265684" y="0"/>
                      <a:pt x="557403" y="0"/>
                    </a:cubicBezTo>
                    <a:cubicBezTo>
                      <a:pt x="679323" y="0"/>
                      <a:pt x="794766" y="34798"/>
                      <a:pt x="886206" y="100203"/>
                    </a:cubicBezTo>
                    <a:cubicBezTo>
                      <a:pt x="958088" y="150241"/>
                      <a:pt x="966724" y="261366"/>
                      <a:pt x="905764" y="322326"/>
                    </a:cubicBezTo>
                    <a:cubicBezTo>
                      <a:pt x="851281" y="376809"/>
                      <a:pt x="762000" y="363728"/>
                      <a:pt x="707644" y="333248"/>
                    </a:cubicBezTo>
                    <a:cubicBezTo>
                      <a:pt x="664083" y="309245"/>
                      <a:pt x="611886" y="294005"/>
                      <a:pt x="557403" y="294005"/>
                    </a:cubicBezTo>
                    <a:cubicBezTo>
                      <a:pt x="426720" y="294005"/>
                      <a:pt x="309245" y="383286"/>
                      <a:pt x="309245" y="524764"/>
                    </a:cubicBezTo>
                    <a:lnTo>
                      <a:pt x="309245" y="531241"/>
                    </a:lnTo>
                    <a:cubicBezTo>
                      <a:pt x="309245" y="672719"/>
                      <a:pt x="426847" y="762000"/>
                      <a:pt x="557403" y="762000"/>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1"/>
              <p:cNvSpPr/>
              <p:nvPr/>
            </p:nvSpPr>
            <p:spPr>
              <a:xfrm>
                <a:off x="1091184" y="63500"/>
                <a:ext cx="1069086" cy="1056005"/>
              </a:xfrm>
              <a:custGeom>
                <a:avLst/>
                <a:gdLst/>
                <a:ahLst/>
                <a:cxnLst/>
                <a:rect l="l" t="t" r="r" b="b"/>
                <a:pathLst>
                  <a:path w="1069086" h="1056005" extrusionOk="0">
                    <a:moveTo>
                      <a:pt x="0" y="524764"/>
                    </a:moveTo>
                    <a:cubicBezTo>
                      <a:pt x="0" y="204724"/>
                      <a:pt x="237363" y="0"/>
                      <a:pt x="533400" y="0"/>
                    </a:cubicBezTo>
                    <a:cubicBezTo>
                      <a:pt x="829437" y="0"/>
                      <a:pt x="1069086" y="204724"/>
                      <a:pt x="1069086" y="524764"/>
                    </a:cubicBezTo>
                    <a:cubicBezTo>
                      <a:pt x="1069086" y="844804"/>
                      <a:pt x="829564" y="1056005"/>
                      <a:pt x="533400" y="1056005"/>
                    </a:cubicBezTo>
                    <a:cubicBezTo>
                      <a:pt x="237236" y="1056005"/>
                      <a:pt x="0" y="844804"/>
                      <a:pt x="0" y="524764"/>
                    </a:cubicBezTo>
                    <a:close/>
                    <a:moveTo>
                      <a:pt x="764286" y="524764"/>
                    </a:moveTo>
                    <a:cubicBezTo>
                      <a:pt x="764286" y="387604"/>
                      <a:pt x="659765" y="294005"/>
                      <a:pt x="533527" y="294005"/>
                    </a:cubicBezTo>
                    <a:cubicBezTo>
                      <a:pt x="407289" y="294005"/>
                      <a:pt x="304927" y="387604"/>
                      <a:pt x="304927" y="524764"/>
                    </a:cubicBezTo>
                    <a:cubicBezTo>
                      <a:pt x="304927" y="661924"/>
                      <a:pt x="409448" y="762127"/>
                      <a:pt x="533527" y="762127"/>
                    </a:cubicBezTo>
                    <a:cubicBezTo>
                      <a:pt x="657606" y="762127"/>
                      <a:pt x="764286" y="664083"/>
                      <a:pt x="764286" y="524764"/>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8" name="Google Shape;98;p1"/>
            <p:cNvSpPr/>
            <p:nvPr/>
          </p:nvSpPr>
          <p:spPr>
            <a:xfrm>
              <a:off x="13067959" y="1280481"/>
              <a:ext cx="130302" cy="680448"/>
            </a:xfrm>
            <a:custGeom>
              <a:avLst/>
              <a:gdLst/>
              <a:ahLst/>
              <a:cxnLst/>
              <a:rect l="l" t="t" r="r" b="b"/>
              <a:pathLst>
                <a:path w="304800" h="1591691" extrusionOk="0">
                  <a:moveTo>
                    <a:pt x="304800" y="1456690"/>
                  </a:moveTo>
                  <a:cubicBezTo>
                    <a:pt x="304800" y="1532890"/>
                    <a:pt x="235077" y="1591691"/>
                    <a:pt x="152400" y="1591691"/>
                  </a:cubicBezTo>
                  <a:cubicBezTo>
                    <a:pt x="69723" y="1591691"/>
                    <a:pt x="2159" y="1530731"/>
                    <a:pt x="0" y="1456690"/>
                  </a:cubicBezTo>
                  <a:lnTo>
                    <a:pt x="0" y="135001"/>
                  </a:lnTo>
                  <a:cubicBezTo>
                    <a:pt x="2159" y="60960"/>
                    <a:pt x="71882" y="0"/>
                    <a:pt x="152400" y="0"/>
                  </a:cubicBezTo>
                  <a:cubicBezTo>
                    <a:pt x="232918" y="0"/>
                    <a:pt x="304800" y="58801"/>
                    <a:pt x="304800" y="135001"/>
                  </a:cubicBezTo>
                  <a:lnTo>
                    <a:pt x="304800" y="1456690"/>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
            <p:cNvSpPr/>
            <p:nvPr/>
          </p:nvSpPr>
          <p:spPr>
            <a:xfrm>
              <a:off x="12920813" y="2388165"/>
              <a:ext cx="333247" cy="447750"/>
            </a:xfrm>
            <a:custGeom>
              <a:avLst/>
              <a:gdLst/>
              <a:ahLst/>
              <a:cxnLst/>
              <a:rect l="l" t="t" r="r" b="b"/>
              <a:pathLst>
                <a:path w="779526" h="1047369" extrusionOk="0">
                  <a:moveTo>
                    <a:pt x="759841" y="167640"/>
                  </a:moveTo>
                  <a:cubicBezTo>
                    <a:pt x="748919" y="243840"/>
                    <a:pt x="677037" y="278638"/>
                    <a:pt x="609600" y="278638"/>
                  </a:cubicBezTo>
                  <a:cubicBezTo>
                    <a:pt x="587883" y="278638"/>
                    <a:pt x="555117" y="276479"/>
                    <a:pt x="535559" y="276479"/>
                  </a:cubicBezTo>
                  <a:cubicBezTo>
                    <a:pt x="365760" y="276479"/>
                    <a:pt x="309245" y="407162"/>
                    <a:pt x="304800" y="661924"/>
                  </a:cubicBezTo>
                  <a:lnTo>
                    <a:pt x="304800" y="912368"/>
                  </a:lnTo>
                  <a:cubicBezTo>
                    <a:pt x="304800" y="988568"/>
                    <a:pt x="235077" y="1047369"/>
                    <a:pt x="152400" y="1047369"/>
                  </a:cubicBezTo>
                  <a:cubicBezTo>
                    <a:pt x="69723" y="1047369"/>
                    <a:pt x="2159" y="986409"/>
                    <a:pt x="0" y="912368"/>
                  </a:cubicBezTo>
                  <a:lnTo>
                    <a:pt x="0" y="143764"/>
                  </a:lnTo>
                  <a:cubicBezTo>
                    <a:pt x="2159" y="69723"/>
                    <a:pt x="71882" y="8763"/>
                    <a:pt x="152400" y="8763"/>
                  </a:cubicBezTo>
                  <a:cubicBezTo>
                    <a:pt x="232918" y="8763"/>
                    <a:pt x="304800" y="67437"/>
                    <a:pt x="304800" y="143764"/>
                  </a:cubicBezTo>
                  <a:lnTo>
                    <a:pt x="304800" y="254762"/>
                  </a:lnTo>
                  <a:cubicBezTo>
                    <a:pt x="361442" y="65278"/>
                    <a:pt x="468122" y="0"/>
                    <a:pt x="572643" y="0"/>
                  </a:cubicBezTo>
                  <a:cubicBezTo>
                    <a:pt x="677164" y="0"/>
                    <a:pt x="779526" y="24003"/>
                    <a:pt x="759841" y="167640"/>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
            <p:cNvSpPr/>
            <p:nvPr/>
          </p:nvSpPr>
          <p:spPr>
            <a:xfrm>
              <a:off x="13283998" y="1280481"/>
              <a:ext cx="130302" cy="680448"/>
            </a:xfrm>
            <a:custGeom>
              <a:avLst/>
              <a:gdLst/>
              <a:ahLst/>
              <a:cxnLst/>
              <a:rect l="l" t="t" r="r" b="b"/>
              <a:pathLst>
                <a:path w="304800" h="1591691" extrusionOk="0">
                  <a:moveTo>
                    <a:pt x="304800" y="1456690"/>
                  </a:moveTo>
                  <a:cubicBezTo>
                    <a:pt x="304800" y="1532890"/>
                    <a:pt x="235077" y="1591691"/>
                    <a:pt x="152400" y="1591691"/>
                  </a:cubicBezTo>
                  <a:cubicBezTo>
                    <a:pt x="69723" y="1591691"/>
                    <a:pt x="2159" y="1530731"/>
                    <a:pt x="0" y="1456690"/>
                  </a:cubicBezTo>
                  <a:lnTo>
                    <a:pt x="0" y="135001"/>
                  </a:lnTo>
                  <a:cubicBezTo>
                    <a:pt x="2159" y="60960"/>
                    <a:pt x="71882" y="0"/>
                    <a:pt x="152400" y="0"/>
                  </a:cubicBezTo>
                  <a:cubicBezTo>
                    <a:pt x="232918" y="0"/>
                    <a:pt x="304800" y="58801"/>
                    <a:pt x="304800" y="135001"/>
                  </a:cubicBezTo>
                  <a:lnTo>
                    <a:pt x="304800" y="1456690"/>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
            <p:cNvSpPr/>
            <p:nvPr/>
          </p:nvSpPr>
          <p:spPr>
            <a:xfrm>
              <a:off x="13452589" y="2219147"/>
              <a:ext cx="130302" cy="616709"/>
            </a:xfrm>
            <a:custGeom>
              <a:avLst/>
              <a:gdLst/>
              <a:ahLst/>
              <a:cxnLst/>
              <a:rect l="l" t="t" r="r" b="b"/>
              <a:pathLst>
                <a:path w="304800" h="1442593" extrusionOk="0">
                  <a:moveTo>
                    <a:pt x="151892" y="0"/>
                  </a:moveTo>
                  <a:cubicBezTo>
                    <a:pt x="231648" y="0"/>
                    <a:pt x="296037" y="59309"/>
                    <a:pt x="296037" y="137287"/>
                  </a:cubicBezTo>
                  <a:cubicBezTo>
                    <a:pt x="296037" y="215265"/>
                    <a:pt x="231648" y="276352"/>
                    <a:pt x="151892" y="276352"/>
                  </a:cubicBezTo>
                  <a:cubicBezTo>
                    <a:pt x="72136" y="276352"/>
                    <a:pt x="4445" y="215265"/>
                    <a:pt x="4445" y="137287"/>
                  </a:cubicBezTo>
                  <a:cubicBezTo>
                    <a:pt x="4445" y="59309"/>
                    <a:pt x="72263" y="0"/>
                    <a:pt x="151892" y="0"/>
                  </a:cubicBezTo>
                  <a:close/>
                  <a:moveTo>
                    <a:pt x="304800" y="1307592"/>
                  </a:moveTo>
                  <a:cubicBezTo>
                    <a:pt x="304800" y="1383792"/>
                    <a:pt x="235077" y="1442593"/>
                    <a:pt x="152400" y="1442593"/>
                  </a:cubicBezTo>
                  <a:cubicBezTo>
                    <a:pt x="69723" y="1442593"/>
                    <a:pt x="2159" y="1381633"/>
                    <a:pt x="0" y="1307592"/>
                  </a:cubicBezTo>
                  <a:lnTo>
                    <a:pt x="0" y="538988"/>
                  </a:lnTo>
                  <a:cubicBezTo>
                    <a:pt x="2159" y="464947"/>
                    <a:pt x="71882" y="403987"/>
                    <a:pt x="152400" y="403987"/>
                  </a:cubicBezTo>
                  <a:cubicBezTo>
                    <a:pt x="232918" y="403987"/>
                    <a:pt x="304800" y="462788"/>
                    <a:pt x="304800" y="538988"/>
                  </a:cubicBezTo>
                  <a:lnTo>
                    <a:pt x="304800" y="1307592"/>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02" name="Google Shape;102;p1"/>
            <p:cNvGrpSpPr/>
            <p:nvPr/>
          </p:nvGrpSpPr>
          <p:grpSpPr>
            <a:xfrm>
              <a:off x="12605101" y="469433"/>
              <a:ext cx="985272" cy="620691"/>
              <a:chOff x="63500" y="63500"/>
              <a:chExt cx="2303653" cy="1451229"/>
            </a:xfrm>
          </p:grpSpPr>
          <p:sp>
            <p:nvSpPr>
              <p:cNvPr id="103" name="Google Shape;103;p1"/>
              <p:cNvSpPr/>
              <p:nvPr/>
            </p:nvSpPr>
            <p:spPr>
              <a:xfrm>
                <a:off x="63500" y="458597"/>
                <a:ext cx="1103884" cy="1056132"/>
              </a:xfrm>
              <a:custGeom>
                <a:avLst/>
                <a:gdLst/>
                <a:ahLst/>
                <a:cxnLst/>
                <a:rect l="l" t="t" r="r" b="b"/>
                <a:pathLst>
                  <a:path w="1103884" h="1056132" extrusionOk="0">
                    <a:moveTo>
                      <a:pt x="799084" y="143764"/>
                    </a:moveTo>
                    <a:cubicBezTo>
                      <a:pt x="801243" y="69723"/>
                      <a:pt x="870966" y="8763"/>
                      <a:pt x="951484" y="8763"/>
                    </a:cubicBezTo>
                    <a:cubicBezTo>
                      <a:pt x="1032002" y="8763"/>
                      <a:pt x="1103884" y="67564"/>
                      <a:pt x="1103884" y="143764"/>
                    </a:cubicBezTo>
                    <a:lnTo>
                      <a:pt x="1103884" y="912368"/>
                    </a:lnTo>
                    <a:cubicBezTo>
                      <a:pt x="1103884" y="988568"/>
                      <a:pt x="1034161" y="1047369"/>
                      <a:pt x="951484" y="1047369"/>
                    </a:cubicBezTo>
                    <a:cubicBezTo>
                      <a:pt x="868807" y="1047369"/>
                      <a:pt x="801243" y="986409"/>
                      <a:pt x="799084" y="912368"/>
                    </a:cubicBezTo>
                    <a:lnTo>
                      <a:pt x="799084" y="892810"/>
                    </a:lnTo>
                    <a:cubicBezTo>
                      <a:pt x="733806" y="999490"/>
                      <a:pt x="609600" y="1056132"/>
                      <a:pt x="494284" y="1056132"/>
                    </a:cubicBezTo>
                    <a:cubicBezTo>
                      <a:pt x="235204" y="1056132"/>
                      <a:pt x="0" y="864489"/>
                      <a:pt x="0" y="526923"/>
                    </a:cubicBezTo>
                    <a:cubicBezTo>
                      <a:pt x="0" y="189357"/>
                      <a:pt x="235204" y="0"/>
                      <a:pt x="494284" y="0"/>
                    </a:cubicBezTo>
                    <a:cubicBezTo>
                      <a:pt x="559562" y="0"/>
                      <a:pt x="711962" y="28321"/>
                      <a:pt x="799084" y="163322"/>
                    </a:cubicBezTo>
                    <a:lnTo>
                      <a:pt x="799084" y="143764"/>
                    </a:lnTo>
                    <a:close/>
                    <a:moveTo>
                      <a:pt x="553085" y="786130"/>
                    </a:moveTo>
                    <a:cubicBezTo>
                      <a:pt x="690245" y="786130"/>
                      <a:pt x="801243" y="664210"/>
                      <a:pt x="801243" y="529209"/>
                    </a:cubicBezTo>
                    <a:cubicBezTo>
                      <a:pt x="801243" y="394208"/>
                      <a:pt x="690245" y="272288"/>
                      <a:pt x="553085" y="272288"/>
                    </a:cubicBezTo>
                    <a:cubicBezTo>
                      <a:pt x="400685" y="272288"/>
                      <a:pt x="313563" y="394208"/>
                      <a:pt x="313563" y="529209"/>
                    </a:cubicBezTo>
                    <a:cubicBezTo>
                      <a:pt x="313563" y="664210"/>
                      <a:pt x="400685" y="786130"/>
                      <a:pt x="553085" y="786130"/>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
              <p:cNvSpPr/>
              <p:nvPr/>
            </p:nvSpPr>
            <p:spPr>
              <a:xfrm>
                <a:off x="1256792" y="77597"/>
                <a:ext cx="720598" cy="1428369"/>
              </a:xfrm>
              <a:custGeom>
                <a:avLst/>
                <a:gdLst/>
                <a:ahLst/>
                <a:cxnLst/>
                <a:rect l="l" t="t" r="r" b="b"/>
                <a:pathLst>
                  <a:path w="720598" h="1428369" extrusionOk="0">
                    <a:moveTo>
                      <a:pt x="191516" y="400685"/>
                    </a:moveTo>
                    <a:lnTo>
                      <a:pt x="191516" y="135001"/>
                    </a:lnTo>
                    <a:cubicBezTo>
                      <a:pt x="193675" y="60960"/>
                      <a:pt x="263398" y="0"/>
                      <a:pt x="343916" y="0"/>
                    </a:cubicBezTo>
                    <a:cubicBezTo>
                      <a:pt x="424434" y="0"/>
                      <a:pt x="496316" y="58801"/>
                      <a:pt x="496316" y="135001"/>
                    </a:cubicBezTo>
                    <a:lnTo>
                      <a:pt x="496316" y="400685"/>
                    </a:lnTo>
                    <a:lnTo>
                      <a:pt x="611759" y="400685"/>
                    </a:lnTo>
                    <a:cubicBezTo>
                      <a:pt x="672719" y="400685"/>
                      <a:pt x="720598" y="455168"/>
                      <a:pt x="720598" y="520446"/>
                    </a:cubicBezTo>
                    <a:cubicBezTo>
                      <a:pt x="720598" y="585724"/>
                      <a:pt x="672719" y="638048"/>
                      <a:pt x="611759" y="640207"/>
                    </a:cubicBezTo>
                    <a:lnTo>
                      <a:pt x="496316" y="640207"/>
                    </a:lnTo>
                    <a:lnTo>
                      <a:pt x="496316" y="1293368"/>
                    </a:lnTo>
                    <a:cubicBezTo>
                      <a:pt x="496316" y="1369568"/>
                      <a:pt x="426593" y="1428369"/>
                      <a:pt x="343916" y="1428369"/>
                    </a:cubicBezTo>
                    <a:cubicBezTo>
                      <a:pt x="261239" y="1428369"/>
                      <a:pt x="193675" y="1367409"/>
                      <a:pt x="191516" y="1293368"/>
                    </a:cubicBezTo>
                    <a:lnTo>
                      <a:pt x="191516" y="640207"/>
                    </a:lnTo>
                    <a:lnTo>
                      <a:pt x="108839" y="640207"/>
                    </a:lnTo>
                    <a:cubicBezTo>
                      <a:pt x="47879" y="638048"/>
                      <a:pt x="0" y="583565"/>
                      <a:pt x="0" y="520446"/>
                    </a:cubicBezTo>
                    <a:cubicBezTo>
                      <a:pt x="0" y="457327"/>
                      <a:pt x="47879" y="400685"/>
                      <a:pt x="108839" y="400685"/>
                    </a:cubicBezTo>
                    <a:lnTo>
                      <a:pt x="191516" y="400685"/>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1"/>
              <p:cNvSpPr/>
              <p:nvPr/>
            </p:nvSpPr>
            <p:spPr>
              <a:xfrm>
                <a:off x="2062353" y="63500"/>
                <a:ext cx="304800" cy="1442593"/>
              </a:xfrm>
              <a:custGeom>
                <a:avLst/>
                <a:gdLst/>
                <a:ahLst/>
                <a:cxnLst/>
                <a:rect l="l" t="t" r="r" b="b"/>
                <a:pathLst>
                  <a:path w="304800" h="1442593" extrusionOk="0">
                    <a:moveTo>
                      <a:pt x="151892" y="0"/>
                    </a:moveTo>
                    <a:cubicBezTo>
                      <a:pt x="231648" y="0"/>
                      <a:pt x="296037" y="59309"/>
                      <a:pt x="296037" y="137287"/>
                    </a:cubicBezTo>
                    <a:cubicBezTo>
                      <a:pt x="296037" y="215265"/>
                      <a:pt x="231648" y="276352"/>
                      <a:pt x="151892" y="276352"/>
                    </a:cubicBezTo>
                    <a:cubicBezTo>
                      <a:pt x="72136" y="276352"/>
                      <a:pt x="4445" y="215265"/>
                      <a:pt x="4445" y="137287"/>
                    </a:cubicBezTo>
                    <a:cubicBezTo>
                      <a:pt x="4445" y="59309"/>
                      <a:pt x="72263" y="0"/>
                      <a:pt x="151892" y="0"/>
                    </a:cubicBezTo>
                    <a:close/>
                    <a:moveTo>
                      <a:pt x="304800" y="1307592"/>
                    </a:moveTo>
                    <a:cubicBezTo>
                      <a:pt x="304800" y="1383792"/>
                      <a:pt x="235077" y="1442593"/>
                      <a:pt x="152400" y="1442593"/>
                    </a:cubicBezTo>
                    <a:cubicBezTo>
                      <a:pt x="69723" y="1442593"/>
                      <a:pt x="2159" y="1381633"/>
                      <a:pt x="0" y="1307592"/>
                    </a:cubicBezTo>
                    <a:lnTo>
                      <a:pt x="0" y="538861"/>
                    </a:lnTo>
                    <a:cubicBezTo>
                      <a:pt x="2159" y="464820"/>
                      <a:pt x="71882" y="403860"/>
                      <a:pt x="152400" y="403860"/>
                    </a:cubicBezTo>
                    <a:cubicBezTo>
                      <a:pt x="232918" y="403860"/>
                      <a:pt x="304800" y="462661"/>
                      <a:pt x="304800" y="538861"/>
                    </a:cubicBezTo>
                    <a:lnTo>
                      <a:pt x="304800" y="1307465"/>
                    </a:lnTo>
                    <a:lnTo>
                      <a:pt x="304800" y="1307592"/>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6" name="Google Shape;106;p1"/>
            <p:cNvGrpSpPr/>
            <p:nvPr/>
          </p:nvGrpSpPr>
          <p:grpSpPr>
            <a:xfrm>
              <a:off x="12908678" y="3074984"/>
              <a:ext cx="748283" cy="639756"/>
              <a:chOff x="63500" y="63500"/>
              <a:chExt cx="1749552" cy="1495806"/>
            </a:xfrm>
          </p:grpSpPr>
          <p:sp>
            <p:nvSpPr>
              <p:cNvPr id="107" name="Google Shape;107;p1"/>
              <p:cNvSpPr/>
              <p:nvPr/>
            </p:nvSpPr>
            <p:spPr>
              <a:xfrm>
                <a:off x="63500" y="122047"/>
                <a:ext cx="720725" cy="1428369"/>
              </a:xfrm>
              <a:custGeom>
                <a:avLst/>
                <a:gdLst/>
                <a:ahLst/>
                <a:cxnLst/>
                <a:rect l="l" t="t" r="r" b="b"/>
                <a:pathLst>
                  <a:path w="720725" h="1428369" extrusionOk="0">
                    <a:moveTo>
                      <a:pt x="191643" y="400685"/>
                    </a:moveTo>
                    <a:lnTo>
                      <a:pt x="191643" y="135001"/>
                    </a:lnTo>
                    <a:cubicBezTo>
                      <a:pt x="193802" y="60960"/>
                      <a:pt x="263525" y="0"/>
                      <a:pt x="344043" y="0"/>
                    </a:cubicBezTo>
                    <a:cubicBezTo>
                      <a:pt x="424561" y="0"/>
                      <a:pt x="496443" y="58801"/>
                      <a:pt x="496443" y="135001"/>
                    </a:cubicBezTo>
                    <a:lnTo>
                      <a:pt x="496443" y="400685"/>
                    </a:lnTo>
                    <a:lnTo>
                      <a:pt x="611886" y="400685"/>
                    </a:lnTo>
                    <a:cubicBezTo>
                      <a:pt x="672846" y="400685"/>
                      <a:pt x="720725" y="455168"/>
                      <a:pt x="720725" y="520446"/>
                    </a:cubicBezTo>
                    <a:cubicBezTo>
                      <a:pt x="720725" y="585724"/>
                      <a:pt x="672846" y="638048"/>
                      <a:pt x="611886" y="640207"/>
                    </a:cubicBezTo>
                    <a:lnTo>
                      <a:pt x="496443" y="640207"/>
                    </a:lnTo>
                    <a:lnTo>
                      <a:pt x="496443" y="1293368"/>
                    </a:lnTo>
                    <a:cubicBezTo>
                      <a:pt x="496443" y="1369568"/>
                      <a:pt x="426720" y="1428369"/>
                      <a:pt x="344043" y="1428369"/>
                    </a:cubicBezTo>
                    <a:cubicBezTo>
                      <a:pt x="261366" y="1428369"/>
                      <a:pt x="193802" y="1367409"/>
                      <a:pt x="191643" y="1293368"/>
                    </a:cubicBezTo>
                    <a:lnTo>
                      <a:pt x="191643" y="640207"/>
                    </a:lnTo>
                    <a:lnTo>
                      <a:pt x="108839" y="640207"/>
                    </a:lnTo>
                    <a:cubicBezTo>
                      <a:pt x="47879" y="638048"/>
                      <a:pt x="0" y="583565"/>
                      <a:pt x="0" y="520446"/>
                    </a:cubicBezTo>
                    <a:cubicBezTo>
                      <a:pt x="0" y="457327"/>
                      <a:pt x="47879" y="400685"/>
                      <a:pt x="108839" y="400685"/>
                    </a:cubicBezTo>
                    <a:lnTo>
                      <a:pt x="191516" y="400685"/>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p1"/>
              <p:cNvSpPr/>
              <p:nvPr/>
            </p:nvSpPr>
            <p:spPr>
              <a:xfrm>
                <a:off x="857250" y="63500"/>
                <a:ext cx="955802" cy="1495806"/>
              </a:xfrm>
              <a:custGeom>
                <a:avLst/>
                <a:gdLst/>
                <a:ahLst/>
                <a:cxnLst/>
                <a:rect l="l" t="t" r="r" b="b"/>
                <a:pathLst>
                  <a:path w="955802" h="1495806" extrusionOk="0">
                    <a:moveTo>
                      <a:pt x="604774" y="438658"/>
                    </a:moveTo>
                    <a:cubicBezTo>
                      <a:pt x="621284" y="435483"/>
                      <a:pt x="637032" y="427482"/>
                      <a:pt x="649732" y="414655"/>
                    </a:cubicBezTo>
                    <a:cubicBezTo>
                      <a:pt x="674751" y="389636"/>
                      <a:pt x="681228" y="353314"/>
                      <a:pt x="669544" y="322199"/>
                    </a:cubicBezTo>
                    <a:cubicBezTo>
                      <a:pt x="699770" y="308483"/>
                      <a:pt x="720852" y="278130"/>
                      <a:pt x="720852" y="242824"/>
                    </a:cubicBezTo>
                    <a:cubicBezTo>
                      <a:pt x="720852" y="207518"/>
                      <a:pt x="699770" y="177165"/>
                      <a:pt x="669544" y="163449"/>
                    </a:cubicBezTo>
                    <a:cubicBezTo>
                      <a:pt x="681228" y="132334"/>
                      <a:pt x="674751" y="96012"/>
                      <a:pt x="649732" y="70993"/>
                    </a:cubicBezTo>
                    <a:cubicBezTo>
                      <a:pt x="624713" y="45974"/>
                      <a:pt x="588391" y="39497"/>
                      <a:pt x="557276" y="51181"/>
                    </a:cubicBezTo>
                    <a:cubicBezTo>
                      <a:pt x="543560" y="21082"/>
                      <a:pt x="513207" y="0"/>
                      <a:pt x="477774" y="0"/>
                    </a:cubicBezTo>
                    <a:cubicBezTo>
                      <a:pt x="442341" y="0"/>
                      <a:pt x="412115" y="21082"/>
                      <a:pt x="398399" y="51308"/>
                    </a:cubicBezTo>
                    <a:cubicBezTo>
                      <a:pt x="367284" y="39624"/>
                      <a:pt x="330962" y="46101"/>
                      <a:pt x="305943" y="71120"/>
                    </a:cubicBezTo>
                    <a:cubicBezTo>
                      <a:pt x="280924" y="96139"/>
                      <a:pt x="274447" y="132461"/>
                      <a:pt x="286131" y="163576"/>
                    </a:cubicBezTo>
                    <a:cubicBezTo>
                      <a:pt x="255905" y="177292"/>
                      <a:pt x="234823" y="207645"/>
                      <a:pt x="234823" y="242951"/>
                    </a:cubicBezTo>
                    <a:cubicBezTo>
                      <a:pt x="234823" y="278257"/>
                      <a:pt x="255905" y="308610"/>
                      <a:pt x="286131" y="322326"/>
                    </a:cubicBezTo>
                    <a:cubicBezTo>
                      <a:pt x="274447" y="353441"/>
                      <a:pt x="280924" y="389763"/>
                      <a:pt x="305943" y="414782"/>
                    </a:cubicBezTo>
                    <a:cubicBezTo>
                      <a:pt x="318643" y="427482"/>
                      <a:pt x="334391" y="435483"/>
                      <a:pt x="350901" y="438785"/>
                    </a:cubicBezTo>
                    <a:cubicBezTo>
                      <a:pt x="133223" y="479171"/>
                      <a:pt x="0" y="660654"/>
                      <a:pt x="0" y="893826"/>
                    </a:cubicBezTo>
                    <a:lnTo>
                      <a:pt x="0" y="1178179"/>
                    </a:lnTo>
                    <a:cubicBezTo>
                      <a:pt x="0" y="1297813"/>
                      <a:pt x="43688" y="1380744"/>
                      <a:pt x="134112" y="1431417"/>
                    </a:cubicBezTo>
                    <a:cubicBezTo>
                      <a:pt x="210947" y="1474724"/>
                      <a:pt x="323723" y="1495806"/>
                      <a:pt x="477901" y="1495806"/>
                    </a:cubicBezTo>
                    <a:cubicBezTo>
                      <a:pt x="632079" y="1495806"/>
                      <a:pt x="744855" y="1474724"/>
                      <a:pt x="821690" y="1431417"/>
                    </a:cubicBezTo>
                    <a:cubicBezTo>
                      <a:pt x="911987" y="1380871"/>
                      <a:pt x="955802" y="1297813"/>
                      <a:pt x="955802" y="1178179"/>
                    </a:cubicBezTo>
                    <a:lnTo>
                      <a:pt x="955802" y="893826"/>
                    </a:lnTo>
                    <a:cubicBezTo>
                      <a:pt x="955802" y="660654"/>
                      <a:pt x="822579" y="479171"/>
                      <a:pt x="604901" y="438785"/>
                    </a:cubicBezTo>
                    <a:close/>
                    <a:moveTo>
                      <a:pt x="368808" y="440944"/>
                    </a:moveTo>
                    <a:cubicBezTo>
                      <a:pt x="368808" y="421259"/>
                      <a:pt x="388239" y="405257"/>
                      <a:pt x="412242" y="405257"/>
                    </a:cubicBezTo>
                    <a:lnTo>
                      <a:pt x="543433" y="405257"/>
                    </a:lnTo>
                    <a:cubicBezTo>
                      <a:pt x="567436" y="405257"/>
                      <a:pt x="586867" y="421259"/>
                      <a:pt x="586867" y="440944"/>
                    </a:cubicBezTo>
                    <a:lnTo>
                      <a:pt x="586867" y="470535"/>
                    </a:lnTo>
                    <a:cubicBezTo>
                      <a:pt x="586867" y="490220"/>
                      <a:pt x="567436" y="506222"/>
                      <a:pt x="543433" y="506222"/>
                    </a:cubicBezTo>
                    <a:lnTo>
                      <a:pt x="412242" y="506222"/>
                    </a:lnTo>
                    <a:cubicBezTo>
                      <a:pt x="388239" y="506222"/>
                      <a:pt x="368808" y="490220"/>
                      <a:pt x="368808" y="470535"/>
                    </a:cubicBezTo>
                    <a:lnTo>
                      <a:pt x="368808" y="440944"/>
                    </a:lnTo>
                    <a:close/>
                    <a:moveTo>
                      <a:pt x="477901" y="1396619"/>
                    </a:moveTo>
                    <a:cubicBezTo>
                      <a:pt x="345440" y="1396492"/>
                      <a:pt x="237617" y="1346073"/>
                      <a:pt x="237617" y="1213612"/>
                    </a:cubicBezTo>
                    <a:cubicBezTo>
                      <a:pt x="237617" y="1195705"/>
                      <a:pt x="252095" y="1181608"/>
                      <a:pt x="269621" y="1181608"/>
                    </a:cubicBezTo>
                    <a:lnTo>
                      <a:pt x="685927" y="1181608"/>
                    </a:lnTo>
                    <a:cubicBezTo>
                      <a:pt x="703834" y="1181608"/>
                      <a:pt x="717931" y="1196086"/>
                      <a:pt x="717931" y="1213612"/>
                    </a:cubicBezTo>
                    <a:cubicBezTo>
                      <a:pt x="717931" y="1346073"/>
                      <a:pt x="610362" y="1396619"/>
                      <a:pt x="477647" y="1396619"/>
                    </a:cubicBezTo>
                    <a:lnTo>
                      <a:pt x="477774" y="1396619"/>
                    </a:lnTo>
                    <a:close/>
                  </a:path>
                </a:pathLst>
              </a:custGeom>
              <a:solidFill>
                <a:srgbClr val="B4015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9" name="Google Shape;109;p1"/>
            <p:cNvSpPr/>
            <p:nvPr/>
          </p:nvSpPr>
          <p:spPr>
            <a:xfrm>
              <a:off x="13477705" y="1513308"/>
              <a:ext cx="471910" cy="451442"/>
            </a:xfrm>
            <a:custGeom>
              <a:avLst/>
              <a:gdLst/>
              <a:ahLst/>
              <a:cxnLst/>
              <a:rect l="l" t="t" r="r" b="b"/>
              <a:pathLst>
                <a:path w="1103884" h="1056005" extrusionOk="0">
                  <a:moveTo>
                    <a:pt x="799084" y="143764"/>
                  </a:moveTo>
                  <a:cubicBezTo>
                    <a:pt x="801243" y="69723"/>
                    <a:pt x="870966" y="8763"/>
                    <a:pt x="951484" y="8763"/>
                  </a:cubicBezTo>
                  <a:cubicBezTo>
                    <a:pt x="1032002" y="8763"/>
                    <a:pt x="1103884" y="67564"/>
                    <a:pt x="1103884" y="143764"/>
                  </a:cubicBezTo>
                  <a:lnTo>
                    <a:pt x="1103884" y="912368"/>
                  </a:lnTo>
                  <a:cubicBezTo>
                    <a:pt x="1103884" y="988568"/>
                    <a:pt x="1034161" y="1047369"/>
                    <a:pt x="951484" y="1047369"/>
                  </a:cubicBezTo>
                  <a:cubicBezTo>
                    <a:pt x="868807" y="1047369"/>
                    <a:pt x="801243" y="986409"/>
                    <a:pt x="799084" y="912368"/>
                  </a:cubicBezTo>
                  <a:lnTo>
                    <a:pt x="799084" y="892683"/>
                  </a:lnTo>
                  <a:cubicBezTo>
                    <a:pt x="733806" y="999363"/>
                    <a:pt x="609600" y="1056005"/>
                    <a:pt x="494284" y="1056005"/>
                  </a:cubicBezTo>
                  <a:cubicBezTo>
                    <a:pt x="235204" y="1056005"/>
                    <a:pt x="0" y="864362"/>
                    <a:pt x="0" y="526923"/>
                  </a:cubicBezTo>
                  <a:cubicBezTo>
                    <a:pt x="0" y="189484"/>
                    <a:pt x="235204" y="0"/>
                    <a:pt x="494284" y="0"/>
                  </a:cubicBezTo>
                  <a:cubicBezTo>
                    <a:pt x="559562" y="0"/>
                    <a:pt x="711962" y="28321"/>
                    <a:pt x="799084" y="163322"/>
                  </a:cubicBezTo>
                  <a:lnTo>
                    <a:pt x="799084" y="143764"/>
                  </a:lnTo>
                  <a:close/>
                  <a:moveTo>
                    <a:pt x="553085" y="786003"/>
                  </a:moveTo>
                  <a:cubicBezTo>
                    <a:pt x="690245" y="786003"/>
                    <a:pt x="801243" y="664083"/>
                    <a:pt x="801243" y="529082"/>
                  </a:cubicBezTo>
                  <a:cubicBezTo>
                    <a:pt x="801243" y="394081"/>
                    <a:pt x="690245" y="272161"/>
                    <a:pt x="553085" y="272161"/>
                  </a:cubicBezTo>
                  <a:cubicBezTo>
                    <a:pt x="400685" y="272161"/>
                    <a:pt x="313563" y="394081"/>
                    <a:pt x="313563" y="529082"/>
                  </a:cubicBezTo>
                  <a:cubicBezTo>
                    <a:pt x="313563" y="664083"/>
                    <a:pt x="400685" y="786003"/>
                    <a:pt x="553085" y="786003"/>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
            <p:cNvSpPr/>
            <p:nvPr/>
          </p:nvSpPr>
          <p:spPr>
            <a:xfrm>
              <a:off x="13675174" y="482106"/>
              <a:ext cx="408605" cy="604058"/>
            </a:xfrm>
            <a:custGeom>
              <a:avLst/>
              <a:gdLst/>
              <a:ahLst/>
              <a:cxnLst/>
              <a:rect l="l" t="t" r="r" b="b"/>
              <a:pathLst>
                <a:path w="955802" h="1413002" extrusionOk="0">
                  <a:moveTo>
                    <a:pt x="600710" y="355219"/>
                  </a:moveTo>
                  <a:cubicBezTo>
                    <a:pt x="764921" y="291719"/>
                    <a:pt x="795528" y="72136"/>
                    <a:pt x="800989" y="7620"/>
                  </a:cubicBezTo>
                  <a:cubicBezTo>
                    <a:pt x="801370" y="2540"/>
                    <a:pt x="794893" y="0"/>
                    <a:pt x="791210" y="3810"/>
                  </a:cubicBezTo>
                  <a:cubicBezTo>
                    <a:pt x="720344" y="79121"/>
                    <a:pt x="528066" y="19431"/>
                    <a:pt x="459232" y="20193"/>
                  </a:cubicBezTo>
                  <a:cubicBezTo>
                    <a:pt x="386461" y="21082"/>
                    <a:pt x="286893" y="80772"/>
                    <a:pt x="273304" y="183642"/>
                  </a:cubicBezTo>
                  <a:cubicBezTo>
                    <a:pt x="263144" y="260350"/>
                    <a:pt x="317373" y="327406"/>
                    <a:pt x="345694" y="356743"/>
                  </a:cubicBezTo>
                  <a:cubicBezTo>
                    <a:pt x="131064" y="399161"/>
                    <a:pt x="0" y="579755"/>
                    <a:pt x="0" y="811022"/>
                  </a:cubicBezTo>
                  <a:lnTo>
                    <a:pt x="0" y="1095375"/>
                  </a:lnTo>
                  <a:cubicBezTo>
                    <a:pt x="0" y="1215009"/>
                    <a:pt x="43688" y="1297940"/>
                    <a:pt x="134112" y="1348613"/>
                  </a:cubicBezTo>
                  <a:cubicBezTo>
                    <a:pt x="210947" y="1391920"/>
                    <a:pt x="323723" y="1413002"/>
                    <a:pt x="477901" y="1413002"/>
                  </a:cubicBezTo>
                  <a:cubicBezTo>
                    <a:pt x="632079" y="1413002"/>
                    <a:pt x="744855" y="1391920"/>
                    <a:pt x="821690" y="1348613"/>
                  </a:cubicBezTo>
                  <a:cubicBezTo>
                    <a:pt x="911987" y="1298067"/>
                    <a:pt x="955802" y="1215009"/>
                    <a:pt x="955802" y="1095375"/>
                  </a:cubicBezTo>
                  <a:lnTo>
                    <a:pt x="955802" y="811022"/>
                  </a:lnTo>
                  <a:cubicBezTo>
                    <a:pt x="955802" y="576580"/>
                    <a:pt x="820928" y="394208"/>
                    <a:pt x="600837" y="355219"/>
                  </a:cubicBezTo>
                  <a:close/>
                  <a:moveTo>
                    <a:pt x="368808" y="358140"/>
                  </a:moveTo>
                  <a:cubicBezTo>
                    <a:pt x="368808" y="338455"/>
                    <a:pt x="388239" y="322453"/>
                    <a:pt x="412242" y="322453"/>
                  </a:cubicBezTo>
                  <a:lnTo>
                    <a:pt x="543433" y="322453"/>
                  </a:lnTo>
                  <a:cubicBezTo>
                    <a:pt x="567436" y="322453"/>
                    <a:pt x="586867" y="338455"/>
                    <a:pt x="586867" y="358140"/>
                  </a:cubicBezTo>
                  <a:lnTo>
                    <a:pt x="586867" y="387731"/>
                  </a:lnTo>
                  <a:cubicBezTo>
                    <a:pt x="586867" y="407416"/>
                    <a:pt x="567436" y="423418"/>
                    <a:pt x="543433" y="423418"/>
                  </a:cubicBezTo>
                  <a:lnTo>
                    <a:pt x="412242" y="423418"/>
                  </a:lnTo>
                  <a:cubicBezTo>
                    <a:pt x="388239" y="423418"/>
                    <a:pt x="368808" y="407416"/>
                    <a:pt x="368808" y="387731"/>
                  </a:cubicBezTo>
                  <a:lnTo>
                    <a:pt x="368808" y="358140"/>
                  </a:lnTo>
                  <a:close/>
                  <a:moveTo>
                    <a:pt x="477901" y="1313815"/>
                  </a:moveTo>
                  <a:cubicBezTo>
                    <a:pt x="345440" y="1313688"/>
                    <a:pt x="237617" y="1263269"/>
                    <a:pt x="237617" y="1130808"/>
                  </a:cubicBezTo>
                  <a:cubicBezTo>
                    <a:pt x="237617" y="1112901"/>
                    <a:pt x="252095" y="1098804"/>
                    <a:pt x="269621" y="1098804"/>
                  </a:cubicBezTo>
                  <a:lnTo>
                    <a:pt x="686054" y="1098804"/>
                  </a:lnTo>
                  <a:cubicBezTo>
                    <a:pt x="703961" y="1098804"/>
                    <a:pt x="718058" y="1113282"/>
                    <a:pt x="718058" y="1130808"/>
                  </a:cubicBezTo>
                  <a:cubicBezTo>
                    <a:pt x="718058" y="1263269"/>
                    <a:pt x="610489" y="1313815"/>
                    <a:pt x="477774" y="1313815"/>
                  </a:cubicBezTo>
                  <a:lnTo>
                    <a:pt x="477901" y="1313815"/>
                  </a:lnTo>
                  <a:close/>
                </a:path>
              </a:pathLst>
            </a:custGeom>
            <a:solidFill>
              <a:srgbClr val="B4015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1"/>
            <p:cNvSpPr/>
            <p:nvPr/>
          </p:nvSpPr>
          <p:spPr>
            <a:xfrm>
              <a:off x="13721708" y="3030197"/>
              <a:ext cx="471910" cy="684194"/>
            </a:xfrm>
            <a:custGeom>
              <a:avLst/>
              <a:gdLst/>
              <a:ahLst/>
              <a:cxnLst/>
              <a:rect l="l" t="t" r="r" b="b"/>
              <a:pathLst>
                <a:path w="1103884" h="1600454" extrusionOk="0">
                  <a:moveTo>
                    <a:pt x="799084" y="135001"/>
                  </a:moveTo>
                  <a:cubicBezTo>
                    <a:pt x="801243" y="60960"/>
                    <a:pt x="870966" y="0"/>
                    <a:pt x="951484" y="0"/>
                  </a:cubicBezTo>
                  <a:cubicBezTo>
                    <a:pt x="1032002" y="0"/>
                    <a:pt x="1103884" y="58801"/>
                    <a:pt x="1103884" y="135001"/>
                  </a:cubicBezTo>
                  <a:lnTo>
                    <a:pt x="1103884" y="1456690"/>
                  </a:lnTo>
                  <a:cubicBezTo>
                    <a:pt x="1103884" y="1532890"/>
                    <a:pt x="1034161" y="1591691"/>
                    <a:pt x="951484" y="1591691"/>
                  </a:cubicBezTo>
                  <a:cubicBezTo>
                    <a:pt x="868807" y="1591691"/>
                    <a:pt x="801243" y="1530731"/>
                    <a:pt x="799084" y="1456690"/>
                  </a:cubicBezTo>
                  <a:lnTo>
                    <a:pt x="799084" y="1437132"/>
                  </a:lnTo>
                  <a:cubicBezTo>
                    <a:pt x="733806" y="1543812"/>
                    <a:pt x="609600" y="1600454"/>
                    <a:pt x="494284" y="1600454"/>
                  </a:cubicBezTo>
                  <a:cubicBezTo>
                    <a:pt x="235204" y="1600327"/>
                    <a:pt x="0" y="1408811"/>
                    <a:pt x="0" y="1071245"/>
                  </a:cubicBezTo>
                  <a:cubicBezTo>
                    <a:pt x="0" y="733679"/>
                    <a:pt x="235204" y="544322"/>
                    <a:pt x="494284" y="544322"/>
                  </a:cubicBezTo>
                  <a:cubicBezTo>
                    <a:pt x="559562" y="544322"/>
                    <a:pt x="711962" y="572643"/>
                    <a:pt x="799084" y="707644"/>
                  </a:cubicBezTo>
                  <a:lnTo>
                    <a:pt x="799084" y="135001"/>
                  </a:lnTo>
                  <a:close/>
                  <a:moveTo>
                    <a:pt x="553085" y="1330325"/>
                  </a:moveTo>
                  <a:cubicBezTo>
                    <a:pt x="690245" y="1330325"/>
                    <a:pt x="801243" y="1208405"/>
                    <a:pt x="801243" y="1073404"/>
                  </a:cubicBezTo>
                  <a:cubicBezTo>
                    <a:pt x="801243" y="938403"/>
                    <a:pt x="690245" y="816483"/>
                    <a:pt x="553085" y="816483"/>
                  </a:cubicBezTo>
                  <a:cubicBezTo>
                    <a:pt x="400685" y="816483"/>
                    <a:pt x="313563" y="938403"/>
                    <a:pt x="313563" y="1073404"/>
                  </a:cubicBezTo>
                  <a:cubicBezTo>
                    <a:pt x="313563" y="1208405"/>
                    <a:pt x="400685" y="1330325"/>
                    <a:pt x="553085" y="1330325"/>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1"/>
            <p:cNvSpPr/>
            <p:nvPr/>
          </p:nvSpPr>
          <p:spPr>
            <a:xfrm>
              <a:off x="14033697" y="1280481"/>
              <a:ext cx="471965" cy="684140"/>
            </a:xfrm>
            <a:custGeom>
              <a:avLst/>
              <a:gdLst/>
              <a:ahLst/>
              <a:cxnLst/>
              <a:rect l="l" t="t" r="r" b="b"/>
              <a:pathLst>
                <a:path w="1104011" h="1600327" extrusionOk="0">
                  <a:moveTo>
                    <a:pt x="609727" y="544322"/>
                  </a:moveTo>
                  <a:cubicBezTo>
                    <a:pt x="868807" y="544322"/>
                    <a:pt x="1104011" y="733806"/>
                    <a:pt x="1104011" y="1071245"/>
                  </a:cubicBezTo>
                  <a:cubicBezTo>
                    <a:pt x="1104011" y="1408684"/>
                    <a:pt x="868807" y="1600327"/>
                    <a:pt x="609727" y="1600327"/>
                  </a:cubicBezTo>
                  <a:cubicBezTo>
                    <a:pt x="494284" y="1600327"/>
                    <a:pt x="370205" y="1543685"/>
                    <a:pt x="304927" y="1437005"/>
                  </a:cubicBezTo>
                  <a:lnTo>
                    <a:pt x="304927" y="1456563"/>
                  </a:lnTo>
                  <a:cubicBezTo>
                    <a:pt x="302768" y="1530604"/>
                    <a:pt x="233045" y="1591564"/>
                    <a:pt x="152527" y="1591564"/>
                  </a:cubicBezTo>
                  <a:cubicBezTo>
                    <a:pt x="72009" y="1591564"/>
                    <a:pt x="0" y="1532890"/>
                    <a:pt x="0" y="1456690"/>
                  </a:cubicBezTo>
                  <a:lnTo>
                    <a:pt x="0" y="135001"/>
                  </a:lnTo>
                  <a:cubicBezTo>
                    <a:pt x="0" y="58801"/>
                    <a:pt x="69723" y="0"/>
                    <a:pt x="152400" y="0"/>
                  </a:cubicBezTo>
                  <a:cubicBezTo>
                    <a:pt x="235077" y="0"/>
                    <a:pt x="302641" y="60960"/>
                    <a:pt x="304800" y="135001"/>
                  </a:cubicBezTo>
                  <a:lnTo>
                    <a:pt x="304800" y="707644"/>
                  </a:lnTo>
                  <a:cubicBezTo>
                    <a:pt x="391922" y="572643"/>
                    <a:pt x="544322" y="544322"/>
                    <a:pt x="609600" y="544322"/>
                  </a:cubicBezTo>
                  <a:close/>
                  <a:moveTo>
                    <a:pt x="550926" y="816483"/>
                  </a:moveTo>
                  <a:cubicBezTo>
                    <a:pt x="413766" y="816483"/>
                    <a:pt x="302768" y="938403"/>
                    <a:pt x="302768" y="1073404"/>
                  </a:cubicBezTo>
                  <a:cubicBezTo>
                    <a:pt x="302768" y="1208405"/>
                    <a:pt x="413766" y="1330325"/>
                    <a:pt x="550926" y="1330325"/>
                  </a:cubicBezTo>
                  <a:cubicBezTo>
                    <a:pt x="703326" y="1330325"/>
                    <a:pt x="790448" y="1208405"/>
                    <a:pt x="790448" y="1073404"/>
                  </a:cubicBezTo>
                  <a:cubicBezTo>
                    <a:pt x="790448" y="938403"/>
                    <a:pt x="703326" y="816483"/>
                    <a:pt x="550926" y="816483"/>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Google Shape;113;p1"/>
            <p:cNvSpPr/>
            <p:nvPr/>
          </p:nvSpPr>
          <p:spPr>
            <a:xfrm>
              <a:off x="14168736" y="637517"/>
              <a:ext cx="416098" cy="448673"/>
            </a:xfrm>
            <a:custGeom>
              <a:avLst/>
              <a:gdLst/>
              <a:ahLst/>
              <a:cxnLst/>
              <a:rect l="l" t="t" r="r" b="b"/>
              <a:pathLst>
                <a:path w="973328" h="1049528" extrusionOk="0">
                  <a:moveTo>
                    <a:pt x="304800" y="169799"/>
                  </a:moveTo>
                  <a:cubicBezTo>
                    <a:pt x="359283" y="67437"/>
                    <a:pt x="479044" y="0"/>
                    <a:pt x="598805" y="0"/>
                  </a:cubicBezTo>
                  <a:cubicBezTo>
                    <a:pt x="827405" y="0"/>
                    <a:pt x="973328" y="141478"/>
                    <a:pt x="973328" y="431165"/>
                  </a:cubicBezTo>
                  <a:lnTo>
                    <a:pt x="973328" y="914527"/>
                  </a:lnTo>
                  <a:cubicBezTo>
                    <a:pt x="973328" y="990727"/>
                    <a:pt x="903605" y="1049528"/>
                    <a:pt x="820928" y="1049528"/>
                  </a:cubicBezTo>
                  <a:cubicBezTo>
                    <a:pt x="738251" y="1049528"/>
                    <a:pt x="670687" y="988568"/>
                    <a:pt x="668528" y="914527"/>
                  </a:cubicBezTo>
                  <a:lnTo>
                    <a:pt x="668528" y="496443"/>
                  </a:lnTo>
                  <a:cubicBezTo>
                    <a:pt x="668528" y="361442"/>
                    <a:pt x="594487" y="294005"/>
                    <a:pt x="492125" y="294005"/>
                  </a:cubicBezTo>
                  <a:cubicBezTo>
                    <a:pt x="389763" y="294005"/>
                    <a:pt x="304800" y="346202"/>
                    <a:pt x="304800" y="500761"/>
                  </a:cubicBezTo>
                  <a:lnTo>
                    <a:pt x="304800" y="914527"/>
                  </a:lnTo>
                  <a:cubicBezTo>
                    <a:pt x="304800" y="990727"/>
                    <a:pt x="235077" y="1049528"/>
                    <a:pt x="152400" y="1049528"/>
                  </a:cubicBezTo>
                  <a:cubicBezTo>
                    <a:pt x="69723" y="1049528"/>
                    <a:pt x="2159" y="988568"/>
                    <a:pt x="0" y="914527"/>
                  </a:cubicBezTo>
                  <a:lnTo>
                    <a:pt x="0" y="145923"/>
                  </a:lnTo>
                  <a:cubicBezTo>
                    <a:pt x="2159" y="71882"/>
                    <a:pt x="71882" y="10922"/>
                    <a:pt x="152400" y="10922"/>
                  </a:cubicBezTo>
                  <a:cubicBezTo>
                    <a:pt x="232918" y="10922"/>
                    <a:pt x="304800" y="69723"/>
                    <a:pt x="304800" y="145923"/>
                  </a:cubicBezTo>
                  <a:lnTo>
                    <a:pt x="304800" y="169926"/>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1"/>
            <p:cNvSpPr/>
            <p:nvPr/>
          </p:nvSpPr>
          <p:spPr>
            <a:xfrm>
              <a:off x="14257211" y="3030197"/>
              <a:ext cx="471910" cy="684194"/>
            </a:xfrm>
            <a:custGeom>
              <a:avLst/>
              <a:gdLst/>
              <a:ahLst/>
              <a:cxnLst/>
              <a:rect l="l" t="t" r="r" b="b"/>
              <a:pathLst>
                <a:path w="1103884" h="1600454" extrusionOk="0">
                  <a:moveTo>
                    <a:pt x="799084" y="135001"/>
                  </a:moveTo>
                  <a:cubicBezTo>
                    <a:pt x="801243" y="60960"/>
                    <a:pt x="870966" y="0"/>
                    <a:pt x="951484" y="0"/>
                  </a:cubicBezTo>
                  <a:cubicBezTo>
                    <a:pt x="1032002" y="0"/>
                    <a:pt x="1103884" y="58801"/>
                    <a:pt x="1103884" y="135001"/>
                  </a:cubicBezTo>
                  <a:lnTo>
                    <a:pt x="1103884" y="1456690"/>
                  </a:lnTo>
                  <a:cubicBezTo>
                    <a:pt x="1103884" y="1532890"/>
                    <a:pt x="1034161" y="1591691"/>
                    <a:pt x="951484" y="1591691"/>
                  </a:cubicBezTo>
                  <a:cubicBezTo>
                    <a:pt x="868807" y="1591691"/>
                    <a:pt x="801243" y="1530731"/>
                    <a:pt x="799084" y="1456690"/>
                  </a:cubicBezTo>
                  <a:lnTo>
                    <a:pt x="799084" y="1437132"/>
                  </a:lnTo>
                  <a:cubicBezTo>
                    <a:pt x="733806" y="1543812"/>
                    <a:pt x="609600" y="1600454"/>
                    <a:pt x="494284" y="1600454"/>
                  </a:cubicBezTo>
                  <a:cubicBezTo>
                    <a:pt x="235204" y="1600327"/>
                    <a:pt x="0" y="1408811"/>
                    <a:pt x="0" y="1071245"/>
                  </a:cubicBezTo>
                  <a:cubicBezTo>
                    <a:pt x="0" y="733679"/>
                    <a:pt x="235204" y="544322"/>
                    <a:pt x="494284" y="544322"/>
                  </a:cubicBezTo>
                  <a:cubicBezTo>
                    <a:pt x="559562" y="544322"/>
                    <a:pt x="711962" y="572643"/>
                    <a:pt x="799084" y="707644"/>
                  </a:cubicBezTo>
                  <a:lnTo>
                    <a:pt x="799084" y="135001"/>
                  </a:lnTo>
                  <a:close/>
                  <a:moveTo>
                    <a:pt x="553085" y="1330325"/>
                  </a:moveTo>
                  <a:cubicBezTo>
                    <a:pt x="690245" y="1330325"/>
                    <a:pt x="801243" y="1208405"/>
                    <a:pt x="801243" y="1073404"/>
                  </a:cubicBezTo>
                  <a:cubicBezTo>
                    <a:pt x="801243" y="938403"/>
                    <a:pt x="690245" y="816483"/>
                    <a:pt x="553085" y="816483"/>
                  </a:cubicBezTo>
                  <a:cubicBezTo>
                    <a:pt x="400685" y="816483"/>
                    <a:pt x="313563" y="938403"/>
                    <a:pt x="313563" y="1073404"/>
                  </a:cubicBezTo>
                  <a:cubicBezTo>
                    <a:pt x="313563" y="1208405"/>
                    <a:pt x="400685" y="1330325"/>
                    <a:pt x="553085" y="1330325"/>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15" name="Google Shape;115;p1"/>
            <p:cNvGrpSpPr/>
            <p:nvPr/>
          </p:nvGrpSpPr>
          <p:grpSpPr>
            <a:xfrm>
              <a:off x="13664925" y="2159994"/>
              <a:ext cx="1241381" cy="679843"/>
              <a:chOff x="63500" y="63500"/>
              <a:chExt cx="2902458" cy="1589532"/>
            </a:xfrm>
          </p:grpSpPr>
          <p:sp>
            <p:nvSpPr>
              <p:cNvPr id="116" name="Google Shape;116;p1"/>
              <p:cNvSpPr/>
              <p:nvPr/>
            </p:nvSpPr>
            <p:spPr>
              <a:xfrm>
                <a:off x="63500" y="594868"/>
                <a:ext cx="973328" cy="1049528"/>
              </a:xfrm>
              <a:custGeom>
                <a:avLst/>
                <a:gdLst/>
                <a:ahLst/>
                <a:cxnLst/>
                <a:rect l="l" t="t" r="r" b="b"/>
                <a:pathLst>
                  <a:path w="973328" h="1049528" extrusionOk="0">
                    <a:moveTo>
                      <a:pt x="304800" y="169799"/>
                    </a:moveTo>
                    <a:cubicBezTo>
                      <a:pt x="359283" y="67437"/>
                      <a:pt x="479044" y="0"/>
                      <a:pt x="598805" y="0"/>
                    </a:cubicBezTo>
                    <a:cubicBezTo>
                      <a:pt x="827405" y="0"/>
                      <a:pt x="973328" y="141478"/>
                      <a:pt x="973328" y="431165"/>
                    </a:cubicBezTo>
                    <a:lnTo>
                      <a:pt x="973328" y="914527"/>
                    </a:lnTo>
                    <a:cubicBezTo>
                      <a:pt x="973328" y="990727"/>
                      <a:pt x="903605" y="1049528"/>
                      <a:pt x="820928" y="1049528"/>
                    </a:cubicBezTo>
                    <a:cubicBezTo>
                      <a:pt x="738251" y="1049528"/>
                      <a:pt x="670687" y="988568"/>
                      <a:pt x="668528" y="914527"/>
                    </a:cubicBezTo>
                    <a:lnTo>
                      <a:pt x="668528" y="496316"/>
                    </a:lnTo>
                    <a:cubicBezTo>
                      <a:pt x="668528" y="361315"/>
                      <a:pt x="594487" y="293878"/>
                      <a:pt x="492125" y="293878"/>
                    </a:cubicBezTo>
                    <a:cubicBezTo>
                      <a:pt x="389763" y="293878"/>
                      <a:pt x="304800" y="346075"/>
                      <a:pt x="304800" y="500761"/>
                    </a:cubicBezTo>
                    <a:lnTo>
                      <a:pt x="304800" y="914400"/>
                    </a:lnTo>
                    <a:cubicBezTo>
                      <a:pt x="304800" y="990600"/>
                      <a:pt x="235077" y="1049401"/>
                      <a:pt x="152400" y="1049401"/>
                    </a:cubicBezTo>
                    <a:cubicBezTo>
                      <a:pt x="69723" y="1049401"/>
                      <a:pt x="2159" y="988441"/>
                      <a:pt x="0" y="914400"/>
                    </a:cubicBezTo>
                    <a:lnTo>
                      <a:pt x="0" y="145796"/>
                    </a:lnTo>
                    <a:cubicBezTo>
                      <a:pt x="2159" y="71755"/>
                      <a:pt x="71882" y="10795"/>
                      <a:pt x="152400" y="10795"/>
                    </a:cubicBezTo>
                    <a:cubicBezTo>
                      <a:pt x="232918" y="10795"/>
                      <a:pt x="304800" y="69596"/>
                      <a:pt x="304800" y="145796"/>
                    </a:cubicBezTo>
                    <a:lnTo>
                      <a:pt x="304800" y="169799"/>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
              <p:cNvSpPr/>
              <p:nvPr/>
            </p:nvSpPr>
            <p:spPr>
              <a:xfrm>
                <a:off x="1117346" y="63500"/>
                <a:ext cx="816483" cy="1580769"/>
              </a:xfrm>
              <a:custGeom>
                <a:avLst/>
                <a:gdLst/>
                <a:ahLst/>
                <a:cxnLst/>
                <a:rect l="l" t="t" r="r" b="b"/>
                <a:pathLst>
                  <a:path w="816483" h="1580769" extrusionOk="0">
                    <a:moveTo>
                      <a:pt x="614045" y="553085"/>
                    </a:moveTo>
                    <a:cubicBezTo>
                      <a:pt x="675005" y="553085"/>
                      <a:pt x="722884" y="607568"/>
                      <a:pt x="722884" y="672846"/>
                    </a:cubicBezTo>
                    <a:cubicBezTo>
                      <a:pt x="722884" y="738124"/>
                      <a:pt x="675005" y="790448"/>
                      <a:pt x="614045" y="792607"/>
                    </a:cubicBezTo>
                    <a:lnTo>
                      <a:pt x="509524" y="792607"/>
                    </a:lnTo>
                    <a:lnTo>
                      <a:pt x="509524" y="1445768"/>
                    </a:lnTo>
                    <a:cubicBezTo>
                      <a:pt x="509524" y="1521968"/>
                      <a:pt x="439801" y="1580769"/>
                      <a:pt x="357124" y="1580769"/>
                    </a:cubicBezTo>
                    <a:cubicBezTo>
                      <a:pt x="274447" y="1580769"/>
                      <a:pt x="206883" y="1519809"/>
                      <a:pt x="204724" y="1445768"/>
                    </a:cubicBezTo>
                    <a:lnTo>
                      <a:pt x="204724" y="792607"/>
                    </a:lnTo>
                    <a:lnTo>
                      <a:pt x="108839" y="792607"/>
                    </a:lnTo>
                    <a:cubicBezTo>
                      <a:pt x="47879" y="790448"/>
                      <a:pt x="0" y="735965"/>
                      <a:pt x="0" y="672846"/>
                    </a:cubicBezTo>
                    <a:cubicBezTo>
                      <a:pt x="0" y="609727"/>
                      <a:pt x="47879" y="553085"/>
                      <a:pt x="108839" y="553085"/>
                    </a:cubicBezTo>
                    <a:lnTo>
                      <a:pt x="204597" y="553085"/>
                    </a:lnTo>
                    <a:lnTo>
                      <a:pt x="204597" y="483362"/>
                    </a:lnTo>
                    <a:cubicBezTo>
                      <a:pt x="204724" y="171958"/>
                      <a:pt x="359283" y="0"/>
                      <a:pt x="651002" y="0"/>
                    </a:cubicBezTo>
                    <a:lnTo>
                      <a:pt x="677164" y="0"/>
                    </a:lnTo>
                    <a:cubicBezTo>
                      <a:pt x="755523" y="0"/>
                      <a:pt x="816483" y="63119"/>
                      <a:pt x="816483" y="139319"/>
                    </a:cubicBezTo>
                    <a:cubicBezTo>
                      <a:pt x="816483" y="215519"/>
                      <a:pt x="753364" y="276479"/>
                      <a:pt x="677164" y="278638"/>
                    </a:cubicBezTo>
                    <a:lnTo>
                      <a:pt x="651002" y="278638"/>
                    </a:lnTo>
                    <a:cubicBezTo>
                      <a:pt x="546481" y="278638"/>
                      <a:pt x="509524" y="352679"/>
                      <a:pt x="509524" y="472440"/>
                    </a:cubicBezTo>
                    <a:lnTo>
                      <a:pt x="509524" y="552958"/>
                    </a:lnTo>
                    <a:lnTo>
                      <a:pt x="614045" y="552958"/>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1"/>
              <p:cNvSpPr/>
              <p:nvPr/>
            </p:nvSpPr>
            <p:spPr>
              <a:xfrm>
                <a:off x="1862074" y="596900"/>
                <a:ext cx="1103884" cy="1056132"/>
              </a:xfrm>
              <a:custGeom>
                <a:avLst/>
                <a:gdLst/>
                <a:ahLst/>
                <a:cxnLst/>
                <a:rect l="l" t="t" r="r" b="b"/>
                <a:pathLst>
                  <a:path w="1103884" h="1056132" extrusionOk="0">
                    <a:moveTo>
                      <a:pt x="799084" y="143764"/>
                    </a:moveTo>
                    <a:cubicBezTo>
                      <a:pt x="801243" y="69723"/>
                      <a:pt x="870966" y="8763"/>
                      <a:pt x="951484" y="8763"/>
                    </a:cubicBezTo>
                    <a:cubicBezTo>
                      <a:pt x="1032002" y="8763"/>
                      <a:pt x="1103884" y="67564"/>
                      <a:pt x="1103884" y="143764"/>
                    </a:cubicBezTo>
                    <a:lnTo>
                      <a:pt x="1103884" y="912368"/>
                    </a:lnTo>
                    <a:cubicBezTo>
                      <a:pt x="1103884" y="988568"/>
                      <a:pt x="1034161" y="1047369"/>
                      <a:pt x="951484" y="1047369"/>
                    </a:cubicBezTo>
                    <a:cubicBezTo>
                      <a:pt x="868807" y="1047369"/>
                      <a:pt x="801243" y="986409"/>
                      <a:pt x="799084" y="912368"/>
                    </a:cubicBezTo>
                    <a:lnTo>
                      <a:pt x="799084" y="892810"/>
                    </a:lnTo>
                    <a:cubicBezTo>
                      <a:pt x="733806" y="999490"/>
                      <a:pt x="609600" y="1056132"/>
                      <a:pt x="494284" y="1056132"/>
                    </a:cubicBezTo>
                    <a:cubicBezTo>
                      <a:pt x="235204" y="1056132"/>
                      <a:pt x="0" y="864489"/>
                      <a:pt x="0" y="527050"/>
                    </a:cubicBezTo>
                    <a:cubicBezTo>
                      <a:pt x="0" y="189611"/>
                      <a:pt x="235077" y="0"/>
                      <a:pt x="494157" y="0"/>
                    </a:cubicBezTo>
                    <a:cubicBezTo>
                      <a:pt x="559435" y="0"/>
                      <a:pt x="711835" y="28321"/>
                      <a:pt x="798957" y="163322"/>
                    </a:cubicBezTo>
                    <a:lnTo>
                      <a:pt x="798957" y="143764"/>
                    </a:lnTo>
                    <a:close/>
                    <a:moveTo>
                      <a:pt x="552958" y="786130"/>
                    </a:moveTo>
                    <a:cubicBezTo>
                      <a:pt x="690118" y="786130"/>
                      <a:pt x="801116" y="664210"/>
                      <a:pt x="801116" y="529209"/>
                    </a:cubicBezTo>
                    <a:cubicBezTo>
                      <a:pt x="801116" y="394208"/>
                      <a:pt x="690118" y="272288"/>
                      <a:pt x="552958" y="272288"/>
                    </a:cubicBezTo>
                    <a:cubicBezTo>
                      <a:pt x="400558" y="272288"/>
                      <a:pt x="313436" y="394208"/>
                      <a:pt x="313436" y="529209"/>
                    </a:cubicBezTo>
                    <a:cubicBezTo>
                      <a:pt x="313436" y="664210"/>
                      <a:pt x="400558" y="786130"/>
                      <a:pt x="552958" y="786130"/>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9" name="Google Shape;119;p1"/>
            <p:cNvSpPr/>
            <p:nvPr/>
          </p:nvSpPr>
          <p:spPr>
            <a:xfrm>
              <a:off x="14815061" y="3030197"/>
              <a:ext cx="130302" cy="680448"/>
            </a:xfrm>
            <a:custGeom>
              <a:avLst/>
              <a:gdLst/>
              <a:ahLst/>
              <a:cxnLst/>
              <a:rect l="l" t="t" r="r" b="b"/>
              <a:pathLst>
                <a:path w="304800" h="1591691" extrusionOk="0">
                  <a:moveTo>
                    <a:pt x="304800" y="1456690"/>
                  </a:moveTo>
                  <a:cubicBezTo>
                    <a:pt x="304800" y="1532890"/>
                    <a:pt x="235077" y="1591691"/>
                    <a:pt x="152400" y="1591691"/>
                  </a:cubicBezTo>
                  <a:cubicBezTo>
                    <a:pt x="69723" y="1591691"/>
                    <a:pt x="2159" y="1530731"/>
                    <a:pt x="0" y="1456690"/>
                  </a:cubicBezTo>
                  <a:lnTo>
                    <a:pt x="0" y="135001"/>
                  </a:lnTo>
                  <a:cubicBezTo>
                    <a:pt x="2159" y="60960"/>
                    <a:pt x="71882" y="0"/>
                    <a:pt x="152400" y="0"/>
                  </a:cubicBezTo>
                  <a:cubicBezTo>
                    <a:pt x="232918" y="0"/>
                    <a:pt x="304800" y="58801"/>
                    <a:pt x="304800" y="135001"/>
                  </a:cubicBezTo>
                  <a:lnTo>
                    <a:pt x="304800" y="1456690"/>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0" name="Google Shape;120;p1"/>
            <p:cNvGrpSpPr/>
            <p:nvPr/>
          </p:nvGrpSpPr>
          <p:grpSpPr>
            <a:xfrm>
              <a:off x="14568351" y="1383662"/>
              <a:ext cx="408797" cy="581364"/>
              <a:chOff x="63500" y="63119"/>
              <a:chExt cx="955802" cy="1359281"/>
            </a:xfrm>
          </p:grpSpPr>
          <p:sp>
            <p:nvSpPr>
              <p:cNvPr id="121" name="Google Shape;121;p1"/>
              <p:cNvSpPr/>
              <p:nvPr/>
            </p:nvSpPr>
            <p:spPr>
              <a:xfrm>
                <a:off x="160655" y="795909"/>
                <a:ext cx="480441" cy="215011"/>
              </a:xfrm>
              <a:custGeom>
                <a:avLst/>
                <a:gdLst/>
                <a:ahLst/>
                <a:cxnLst/>
                <a:rect l="l" t="t" r="r" b="b"/>
                <a:pathLst>
                  <a:path w="480441" h="215011" extrusionOk="0">
                    <a:moveTo>
                      <a:pt x="240284" y="215011"/>
                    </a:moveTo>
                    <a:cubicBezTo>
                      <a:pt x="240284" y="215011"/>
                      <a:pt x="240538" y="215011"/>
                      <a:pt x="240538" y="215011"/>
                    </a:cubicBezTo>
                    <a:lnTo>
                      <a:pt x="240030" y="215011"/>
                    </a:lnTo>
                    <a:cubicBezTo>
                      <a:pt x="240030" y="215011"/>
                      <a:pt x="240284" y="215011"/>
                      <a:pt x="240284" y="215011"/>
                    </a:cubicBezTo>
                    <a:cubicBezTo>
                      <a:pt x="107823" y="214884"/>
                      <a:pt x="0" y="164465"/>
                      <a:pt x="0" y="32004"/>
                    </a:cubicBezTo>
                    <a:cubicBezTo>
                      <a:pt x="0" y="14097"/>
                      <a:pt x="14478" y="0"/>
                      <a:pt x="32004" y="0"/>
                    </a:cubicBezTo>
                    <a:lnTo>
                      <a:pt x="448437" y="0"/>
                    </a:lnTo>
                    <a:cubicBezTo>
                      <a:pt x="466344" y="0"/>
                      <a:pt x="480441" y="14478"/>
                      <a:pt x="480441" y="32004"/>
                    </a:cubicBezTo>
                    <a:cubicBezTo>
                      <a:pt x="480441" y="164465"/>
                      <a:pt x="372872" y="215011"/>
                      <a:pt x="240157" y="215011"/>
                    </a:cubicBezTo>
                    <a:lnTo>
                      <a:pt x="240284" y="215011"/>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p1"/>
              <p:cNvSpPr/>
              <p:nvPr/>
            </p:nvSpPr>
            <p:spPr>
              <a:xfrm>
                <a:off x="63500" y="63119"/>
                <a:ext cx="955802" cy="1359281"/>
              </a:xfrm>
              <a:custGeom>
                <a:avLst/>
                <a:gdLst/>
                <a:ahLst/>
                <a:cxnLst/>
                <a:rect l="l" t="t" r="r" b="b"/>
                <a:pathLst>
                  <a:path w="955802" h="1359281" extrusionOk="0">
                    <a:moveTo>
                      <a:pt x="602488" y="301752"/>
                    </a:moveTo>
                    <a:cubicBezTo>
                      <a:pt x="596900" y="300736"/>
                      <a:pt x="591058" y="302641"/>
                      <a:pt x="586994" y="306578"/>
                    </a:cubicBezTo>
                    <a:cubicBezTo>
                      <a:pt x="523240" y="368300"/>
                      <a:pt x="459359" y="378333"/>
                      <a:pt x="413766" y="374523"/>
                    </a:cubicBezTo>
                    <a:cubicBezTo>
                      <a:pt x="402844" y="373634"/>
                      <a:pt x="401828" y="357759"/>
                      <a:pt x="412750" y="355727"/>
                    </a:cubicBezTo>
                    <a:cubicBezTo>
                      <a:pt x="459740" y="347218"/>
                      <a:pt x="523367" y="322707"/>
                      <a:pt x="559054" y="253873"/>
                    </a:cubicBezTo>
                    <a:cubicBezTo>
                      <a:pt x="565023" y="244729"/>
                      <a:pt x="568198" y="234061"/>
                      <a:pt x="571754" y="224409"/>
                    </a:cubicBezTo>
                    <a:cubicBezTo>
                      <a:pt x="573532" y="219583"/>
                      <a:pt x="574421" y="214884"/>
                      <a:pt x="575183" y="210312"/>
                    </a:cubicBezTo>
                    <a:cubicBezTo>
                      <a:pt x="575437" y="209042"/>
                      <a:pt x="575691" y="207645"/>
                      <a:pt x="575945" y="206248"/>
                    </a:cubicBezTo>
                    <a:cubicBezTo>
                      <a:pt x="580009" y="185293"/>
                      <a:pt x="581152" y="165862"/>
                      <a:pt x="579374" y="146685"/>
                    </a:cubicBezTo>
                    <a:lnTo>
                      <a:pt x="579374" y="146050"/>
                    </a:lnTo>
                    <a:cubicBezTo>
                      <a:pt x="578866" y="140843"/>
                      <a:pt x="578358" y="135636"/>
                      <a:pt x="576834" y="130175"/>
                    </a:cubicBezTo>
                    <a:cubicBezTo>
                      <a:pt x="573659" y="118745"/>
                      <a:pt x="570484" y="108712"/>
                      <a:pt x="567309" y="99441"/>
                    </a:cubicBezTo>
                    <a:cubicBezTo>
                      <a:pt x="560959" y="81788"/>
                      <a:pt x="550291" y="65405"/>
                      <a:pt x="534543" y="49276"/>
                    </a:cubicBezTo>
                    <a:cubicBezTo>
                      <a:pt x="521716" y="36195"/>
                      <a:pt x="507111" y="25527"/>
                      <a:pt x="490982" y="17780"/>
                    </a:cubicBezTo>
                    <a:cubicBezTo>
                      <a:pt x="475869" y="10414"/>
                      <a:pt x="461010" y="5715"/>
                      <a:pt x="445770" y="3429"/>
                    </a:cubicBezTo>
                    <a:cubicBezTo>
                      <a:pt x="422783" y="0"/>
                      <a:pt x="401320" y="1143"/>
                      <a:pt x="380238" y="6858"/>
                    </a:cubicBezTo>
                    <a:cubicBezTo>
                      <a:pt x="363220" y="11430"/>
                      <a:pt x="347472" y="19558"/>
                      <a:pt x="332232" y="32004"/>
                    </a:cubicBezTo>
                    <a:cubicBezTo>
                      <a:pt x="276225" y="77978"/>
                      <a:pt x="284861" y="144399"/>
                      <a:pt x="284861" y="144399"/>
                    </a:cubicBezTo>
                    <a:cubicBezTo>
                      <a:pt x="285877" y="153162"/>
                      <a:pt x="287528" y="161417"/>
                      <a:pt x="289687" y="169672"/>
                    </a:cubicBezTo>
                    <a:cubicBezTo>
                      <a:pt x="292735" y="181229"/>
                      <a:pt x="298196" y="192024"/>
                      <a:pt x="306832" y="203835"/>
                    </a:cubicBezTo>
                    <a:cubicBezTo>
                      <a:pt x="315595" y="215773"/>
                      <a:pt x="325120" y="224536"/>
                      <a:pt x="335915" y="230505"/>
                    </a:cubicBezTo>
                    <a:lnTo>
                      <a:pt x="336931" y="231140"/>
                    </a:lnTo>
                    <a:cubicBezTo>
                      <a:pt x="371602" y="249809"/>
                      <a:pt x="406400" y="244475"/>
                      <a:pt x="406400" y="244475"/>
                    </a:cubicBezTo>
                    <a:cubicBezTo>
                      <a:pt x="447294" y="240665"/>
                      <a:pt x="464693" y="210820"/>
                      <a:pt x="464693" y="210820"/>
                    </a:cubicBezTo>
                    <a:cubicBezTo>
                      <a:pt x="483616" y="179070"/>
                      <a:pt x="482600" y="150241"/>
                      <a:pt x="479933" y="134493"/>
                    </a:cubicBezTo>
                    <a:cubicBezTo>
                      <a:pt x="477774" y="122428"/>
                      <a:pt x="467487" y="112903"/>
                      <a:pt x="455422" y="113284"/>
                    </a:cubicBezTo>
                    <a:cubicBezTo>
                      <a:pt x="452120" y="113411"/>
                      <a:pt x="448945" y="114046"/>
                      <a:pt x="446151" y="115570"/>
                    </a:cubicBezTo>
                    <a:cubicBezTo>
                      <a:pt x="435610" y="120777"/>
                      <a:pt x="430022" y="130556"/>
                      <a:pt x="430530" y="143383"/>
                    </a:cubicBezTo>
                    <a:cubicBezTo>
                      <a:pt x="430784" y="149606"/>
                      <a:pt x="430530" y="155829"/>
                      <a:pt x="429641" y="161798"/>
                    </a:cubicBezTo>
                    <a:cubicBezTo>
                      <a:pt x="428498" y="171196"/>
                      <a:pt x="423672" y="180213"/>
                      <a:pt x="412623" y="185928"/>
                    </a:cubicBezTo>
                    <a:cubicBezTo>
                      <a:pt x="387350" y="198882"/>
                      <a:pt x="367157" y="185039"/>
                      <a:pt x="367157" y="185039"/>
                    </a:cubicBezTo>
                    <a:cubicBezTo>
                      <a:pt x="349885" y="174498"/>
                      <a:pt x="341376" y="158496"/>
                      <a:pt x="340868" y="135890"/>
                    </a:cubicBezTo>
                    <a:cubicBezTo>
                      <a:pt x="340614" y="124333"/>
                      <a:pt x="342900" y="113411"/>
                      <a:pt x="347726" y="103632"/>
                    </a:cubicBezTo>
                    <a:cubicBezTo>
                      <a:pt x="356616" y="85344"/>
                      <a:pt x="369951" y="72771"/>
                      <a:pt x="388620" y="65278"/>
                    </a:cubicBezTo>
                    <a:cubicBezTo>
                      <a:pt x="397383" y="61849"/>
                      <a:pt x="407670" y="60071"/>
                      <a:pt x="421005" y="59944"/>
                    </a:cubicBezTo>
                    <a:cubicBezTo>
                      <a:pt x="434848" y="59817"/>
                      <a:pt x="448564" y="63119"/>
                      <a:pt x="464058" y="70739"/>
                    </a:cubicBezTo>
                    <a:cubicBezTo>
                      <a:pt x="475107" y="76073"/>
                      <a:pt x="485013" y="83566"/>
                      <a:pt x="494284" y="93980"/>
                    </a:cubicBezTo>
                    <a:cubicBezTo>
                      <a:pt x="510921" y="112268"/>
                      <a:pt x="519176" y="135255"/>
                      <a:pt x="519430" y="164084"/>
                    </a:cubicBezTo>
                    <a:cubicBezTo>
                      <a:pt x="519684" y="190373"/>
                      <a:pt x="512953" y="215138"/>
                      <a:pt x="497713" y="236347"/>
                    </a:cubicBezTo>
                    <a:cubicBezTo>
                      <a:pt x="497713" y="236347"/>
                      <a:pt x="452374" y="291338"/>
                      <a:pt x="387350" y="296672"/>
                    </a:cubicBezTo>
                    <a:cubicBezTo>
                      <a:pt x="148463" y="324485"/>
                      <a:pt x="0" y="511302"/>
                      <a:pt x="0" y="757301"/>
                    </a:cubicBezTo>
                    <a:lnTo>
                      <a:pt x="0" y="1041654"/>
                    </a:lnTo>
                    <a:cubicBezTo>
                      <a:pt x="0" y="1161288"/>
                      <a:pt x="43688" y="1244219"/>
                      <a:pt x="134112" y="1294892"/>
                    </a:cubicBezTo>
                    <a:cubicBezTo>
                      <a:pt x="210947" y="1338199"/>
                      <a:pt x="323723" y="1359281"/>
                      <a:pt x="477901" y="1359281"/>
                    </a:cubicBezTo>
                    <a:cubicBezTo>
                      <a:pt x="632079" y="1359281"/>
                      <a:pt x="744855" y="1338199"/>
                      <a:pt x="821690" y="1294892"/>
                    </a:cubicBezTo>
                    <a:cubicBezTo>
                      <a:pt x="911987" y="1244346"/>
                      <a:pt x="955802" y="1161288"/>
                      <a:pt x="955802" y="1041654"/>
                    </a:cubicBezTo>
                    <a:lnTo>
                      <a:pt x="955802" y="757301"/>
                    </a:lnTo>
                    <a:cubicBezTo>
                      <a:pt x="955802" y="523494"/>
                      <a:pt x="821690" y="341503"/>
                      <a:pt x="602869" y="301879"/>
                    </a:cubicBezTo>
                    <a:lnTo>
                      <a:pt x="602615" y="301752"/>
                    </a:lnTo>
                    <a:close/>
                    <a:moveTo>
                      <a:pt x="477647" y="1253490"/>
                    </a:moveTo>
                    <a:cubicBezTo>
                      <a:pt x="477647" y="1253490"/>
                      <a:pt x="477901" y="1253490"/>
                      <a:pt x="477901" y="1253490"/>
                    </a:cubicBezTo>
                    <a:lnTo>
                      <a:pt x="477393" y="1253490"/>
                    </a:lnTo>
                    <a:cubicBezTo>
                      <a:pt x="477393" y="1253490"/>
                      <a:pt x="477647" y="1253490"/>
                      <a:pt x="477647" y="1253490"/>
                    </a:cubicBezTo>
                    <a:cubicBezTo>
                      <a:pt x="345186" y="1253363"/>
                      <a:pt x="237363" y="1202944"/>
                      <a:pt x="237363" y="1070483"/>
                    </a:cubicBezTo>
                    <a:cubicBezTo>
                      <a:pt x="237363" y="1052576"/>
                      <a:pt x="251841" y="1038479"/>
                      <a:pt x="269367" y="1038479"/>
                    </a:cubicBezTo>
                    <a:lnTo>
                      <a:pt x="685800" y="1038479"/>
                    </a:lnTo>
                    <a:cubicBezTo>
                      <a:pt x="703707" y="1038479"/>
                      <a:pt x="717804" y="1052957"/>
                      <a:pt x="717804" y="1070483"/>
                    </a:cubicBezTo>
                    <a:cubicBezTo>
                      <a:pt x="717804" y="1202944"/>
                      <a:pt x="610235" y="1253490"/>
                      <a:pt x="477520" y="1253490"/>
                    </a:cubicBezTo>
                    <a:lnTo>
                      <a:pt x="477647" y="1253490"/>
                    </a:lnTo>
                    <a:close/>
                  </a:path>
                </a:pathLst>
              </a:custGeom>
              <a:solidFill>
                <a:srgbClr val="B4015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23" name="Google Shape;123;p1"/>
            <p:cNvSpPr/>
            <p:nvPr/>
          </p:nvSpPr>
          <p:spPr>
            <a:xfrm>
              <a:off x="14643703" y="638450"/>
              <a:ext cx="471910" cy="451442"/>
            </a:xfrm>
            <a:custGeom>
              <a:avLst/>
              <a:gdLst/>
              <a:ahLst/>
              <a:cxnLst/>
              <a:rect l="l" t="t" r="r" b="b"/>
              <a:pathLst>
                <a:path w="1103884" h="1056005" extrusionOk="0">
                  <a:moveTo>
                    <a:pt x="799084" y="143764"/>
                  </a:moveTo>
                  <a:cubicBezTo>
                    <a:pt x="801243" y="69723"/>
                    <a:pt x="870966" y="8763"/>
                    <a:pt x="951484" y="8763"/>
                  </a:cubicBezTo>
                  <a:cubicBezTo>
                    <a:pt x="1032002" y="8763"/>
                    <a:pt x="1103884" y="67564"/>
                    <a:pt x="1103884" y="143764"/>
                  </a:cubicBezTo>
                  <a:lnTo>
                    <a:pt x="1103884" y="912368"/>
                  </a:lnTo>
                  <a:cubicBezTo>
                    <a:pt x="1103884" y="988568"/>
                    <a:pt x="1034161" y="1047369"/>
                    <a:pt x="951484" y="1047369"/>
                  </a:cubicBezTo>
                  <a:cubicBezTo>
                    <a:pt x="868807" y="1047369"/>
                    <a:pt x="801243" y="986409"/>
                    <a:pt x="799084" y="912368"/>
                  </a:cubicBezTo>
                  <a:lnTo>
                    <a:pt x="799084" y="892683"/>
                  </a:lnTo>
                  <a:cubicBezTo>
                    <a:pt x="733806" y="999363"/>
                    <a:pt x="609600" y="1056005"/>
                    <a:pt x="494284" y="1056005"/>
                  </a:cubicBezTo>
                  <a:cubicBezTo>
                    <a:pt x="235204" y="1056005"/>
                    <a:pt x="0" y="864362"/>
                    <a:pt x="0" y="526923"/>
                  </a:cubicBezTo>
                  <a:cubicBezTo>
                    <a:pt x="0" y="189484"/>
                    <a:pt x="235204" y="0"/>
                    <a:pt x="494284" y="0"/>
                  </a:cubicBezTo>
                  <a:cubicBezTo>
                    <a:pt x="559562" y="0"/>
                    <a:pt x="711962" y="28321"/>
                    <a:pt x="799084" y="163322"/>
                  </a:cubicBezTo>
                  <a:lnTo>
                    <a:pt x="799084" y="143764"/>
                  </a:lnTo>
                  <a:close/>
                  <a:moveTo>
                    <a:pt x="553085" y="786003"/>
                  </a:moveTo>
                  <a:cubicBezTo>
                    <a:pt x="690245" y="786003"/>
                    <a:pt x="801243" y="664083"/>
                    <a:pt x="801243" y="529082"/>
                  </a:cubicBezTo>
                  <a:cubicBezTo>
                    <a:pt x="801243" y="394081"/>
                    <a:pt x="690245" y="272161"/>
                    <a:pt x="553085" y="272161"/>
                  </a:cubicBezTo>
                  <a:cubicBezTo>
                    <a:pt x="400685" y="272161"/>
                    <a:pt x="313563" y="394081"/>
                    <a:pt x="313563" y="529082"/>
                  </a:cubicBezTo>
                  <a:cubicBezTo>
                    <a:pt x="313563" y="664083"/>
                    <a:pt x="400685" y="786003"/>
                    <a:pt x="553085" y="786003"/>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1"/>
            <p:cNvSpPr/>
            <p:nvPr/>
          </p:nvSpPr>
          <p:spPr>
            <a:xfrm>
              <a:off x="15199691" y="405624"/>
              <a:ext cx="130302" cy="680448"/>
            </a:xfrm>
            <a:custGeom>
              <a:avLst/>
              <a:gdLst/>
              <a:ahLst/>
              <a:cxnLst/>
              <a:rect l="l" t="t" r="r" b="b"/>
              <a:pathLst>
                <a:path w="304800" h="1591691" extrusionOk="0">
                  <a:moveTo>
                    <a:pt x="304800" y="1456690"/>
                  </a:moveTo>
                  <a:cubicBezTo>
                    <a:pt x="304800" y="1532890"/>
                    <a:pt x="235077" y="1591691"/>
                    <a:pt x="152400" y="1591691"/>
                  </a:cubicBezTo>
                  <a:cubicBezTo>
                    <a:pt x="69723" y="1591691"/>
                    <a:pt x="2159" y="1530731"/>
                    <a:pt x="0" y="1456690"/>
                  </a:cubicBezTo>
                  <a:lnTo>
                    <a:pt x="0" y="135001"/>
                  </a:lnTo>
                  <a:cubicBezTo>
                    <a:pt x="2159" y="60960"/>
                    <a:pt x="71882" y="0"/>
                    <a:pt x="152400" y="0"/>
                  </a:cubicBezTo>
                  <a:cubicBezTo>
                    <a:pt x="232918" y="0"/>
                    <a:pt x="304800" y="58801"/>
                    <a:pt x="304800" y="135001"/>
                  </a:cubicBezTo>
                  <a:lnTo>
                    <a:pt x="304800" y="1456690"/>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5" name="Google Shape;125;p1"/>
            <p:cNvGrpSpPr/>
            <p:nvPr/>
          </p:nvGrpSpPr>
          <p:grpSpPr>
            <a:xfrm>
              <a:off x="14988311" y="2225186"/>
              <a:ext cx="1138883" cy="615476"/>
              <a:chOff x="63500" y="63500"/>
              <a:chExt cx="2662809" cy="1439037"/>
            </a:xfrm>
          </p:grpSpPr>
          <p:sp>
            <p:nvSpPr>
              <p:cNvPr id="126" name="Google Shape;126;p1"/>
              <p:cNvSpPr/>
              <p:nvPr/>
            </p:nvSpPr>
            <p:spPr>
              <a:xfrm>
                <a:off x="63500" y="442341"/>
                <a:ext cx="973328" cy="1049528"/>
              </a:xfrm>
              <a:custGeom>
                <a:avLst/>
                <a:gdLst/>
                <a:ahLst/>
                <a:cxnLst/>
                <a:rect l="l" t="t" r="r" b="b"/>
                <a:pathLst>
                  <a:path w="973328" h="1049528" extrusionOk="0">
                    <a:moveTo>
                      <a:pt x="304800" y="169799"/>
                    </a:moveTo>
                    <a:cubicBezTo>
                      <a:pt x="359283" y="67437"/>
                      <a:pt x="479044" y="0"/>
                      <a:pt x="598805" y="0"/>
                    </a:cubicBezTo>
                    <a:cubicBezTo>
                      <a:pt x="827405" y="0"/>
                      <a:pt x="973328" y="141478"/>
                      <a:pt x="973328" y="431165"/>
                    </a:cubicBezTo>
                    <a:lnTo>
                      <a:pt x="973328" y="914527"/>
                    </a:lnTo>
                    <a:cubicBezTo>
                      <a:pt x="973328" y="990727"/>
                      <a:pt x="903605" y="1049528"/>
                      <a:pt x="820928" y="1049528"/>
                    </a:cubicBezTo>
                    <a:cubicBezTo>
                      <a:pt x="738251" y="1049528"/>
                      <a:pt x="670687" y="988568"/>
                      <a:pt x="668528" y="914527"/>
                    </a:cubicBezTo>
                    <a:lnTo>
                      <a:pt x="668528" y="496443"/>
                    </a:lnTo>
                    <a:cubicBezTo>
                      <a:pt x="668528" y="361442"/>
                      <a:pt x="594487" y="294005"/>
                      <a:pt x="492125" y="294005"/>
                    </a:cubicBezTo>
                    <a:cubicBezTo>
                      <a:pt x="389763" y="294005"/>
                      <a:pt x="304800" y="346202"/>
                      <a:pt x="304800" y="500761"/>
                    </a:cubicBezTo>
                    <a:lnTo>
                      <a:pt x="304800" y="914400"/>
                    </a:lnTo>
                    <a:cubicBezTo>
                      <a:pt x="304800" y="990600"/>
                      <a:pt x="235077" y="1049401"/>
                      <a:pt x="152400" y="1049401"/>
                    </a:cubicBezTo>
                    <a:cubicBezTo>
                      <a:pt x="69723" y="1049401"/>
                      <a:pt x="2159" y="988441"/>
                      <a:pt x="0" y="914400"/>
                    </a:cubicBezTo>
                    <a:lnTo>
                      <a:pt x="0" y="145923"/>
                    </a:lnTo>
                    <a:cubicBezTo>
                      <a:pt x="2159" y="71882"/>
                      <a:pt x="71882" y="10922"/>
                      <a:pt x="152400" y="10922"/>
                    </a:cubicBezTo>
                    <a:cubicBezTo>
                      <a:pt x="232918" y="10922"/>
                      <a:pt x="304800" y="69723"/>
                      <a:pt x="304800" y="145923"/>
                    </a:cubicBezTo>
                    <a:lnTo>
                      <a:pt x="304800" y="169799"/>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
              <p:cNvSpPr/>
              <p:nvPr/>
            </p:nvSpPr>
            <p:spPr>
              <a:xfrm>
                <a:off x="1119505" y="63500"/>
                <a:ext cx="720725" cy="1428369"/>
              </a:xfrm>
              <a:custGeom>
                <a:avLst/>
                <a:gdLst/>
                <a:ahLst/>
                <a:cxnLst/>
                <a:rect l="l" t="t" r="r" b="b"/>
                <a:pathLst>
                  <a:path w="720725" h="1428369" extrusionOk="0">
                    <a:moveTo>
                      <a:pt x="191643" y="400685"/>
                    </a:moveTo>
                    <a:lnTo>
                      <a:pt x="191643" y="135001"/>
                    </a:lnTo>
                    <a:cubicBezTo>
                      <a:pt x="193802" y="60960"/>
                      <a:pt x="263525" y="0"/>
                      <a:pt x="344043" y="0"/>
                    </a:cubicBezTo>
                    <a:cubicBezTo>
                      <a:pt x="424561" y="0"/>
                      <a:pt x="496443" y="58801"/>
                      <a:pt x="496443" y="135001"/>
                    </a:cubicBezTo>
                    <a:lnTo>
                      <a:pt x="496443" y="400685"/>
                    </a:lnTo>
                    <a:lnTo>
                      <a:pt x="611886" y="400685"/>
                    </a:lnTo>
                    <a:cubicBezTo>
                      <a:pt x="672846" y="400685"/>
                      <a:pt x="720725" y="455168"/>
                      <a:pt x="720725" y="520446"/>
                    </a:cubicBezTo>
                    <a:cubicBezTo>
                      <a:pt x="720725" y="585724"/>
                      <a:pt x="672846" y="638048"/>
                      <a:pt x="611886" y="640207"/>
                    </a:cubicBezTo>
                    <a:lnTo>
                      <a:pt x="496443" y="640207"/>
                    </a:lnTo>
                    <a:lnTo>
                      <a:pt x="496443" y="1293368"/>
                    </a:lnTo>
                    <a:cubicBezTo>
                      <a:pt x="496443" y="1369568"/>
                      <a:pt x="426720" y="1428369"/>
                      <a:pt x="344043" y="1428369"/>
                    </a:cubicBezTo>
                    <a:cubicBezTo>
                      <a:pt x="261366" y="1428369"/>
                      <a:pt x="193802" y="1367409"/>
                      <a:pt x="191643" y="1293368"/>
                    </a:cubicBezTo>
                    <a:lnTo>
                      <a:pt x="191643" y="640207"/>
                    </a:lnTo>
                    <a:lnTo>
                      <a:pt x="108839" y="640207"/>
                    </a:lnTo>
                    <a:cubicBezTo>
                      <a:pt x="47879" y="638048"/>
                      <a:pt x="0" y="583565"/>
                      <a:pt x="0" y="520446"/>
                    </a:cubicBezTo>
                    <a:cubicBezTo>
                      <a:pt x="0" y="457327"/>
                      <a:pt x="47879" y="400685"/>
                      <a:pt x="108839" y="400685"/>
                    </a:cubicBezTo>
                    <a:lnTo>
                      <a:pt x="191643" y="400685"/>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
              <p:cNvSpPr/>
              <p:nvPr/>
            </p:nvSpPr>
            <p:spPr>
              <a:xfrm>
                <a:off x="1857629" y="442341"/>
                <a:ext cx="868680" cy="1060196"/>
              </a:xfrm>
              <a:custGeom>
                <a:avLst/>
                <a:gdLst/>
                <a:ahLst/>
                <a:cxnLst/>
                <a:rect l="l" t="t" r="r" b="b"/>
                <a:pathLst>
                  <a:path w="868680" h="1060196" extrusionOk="0">
                    <a:moveTo>
                      <a:pt x="76200" y="690245"/>
                    </a:moveTo>
                    <a:cubicBezTo>
                      <a:pt x="143637" y="659765"/>
                      <a:pt x="206883" y="688086"/>
                      <a:pt x="239522" y="727202"/>
                    </a:cubicBezTo>
                    <a:cubicBezTo>
                      <a:pt x="294005" y="786003"/>
                      <a:pt x="359283" y="816483"/>
                      <a:pt x="431165" y="816483"/>
                    </a:cubicBezTo>
                    <a:cubicBezTo>
                      <a:pt x="498602" y="816483"/>
                      <a:pt x="561848" y="805561"/>
                      <a:pt x="561848" y="753364"/>
                    </a:cubicBezTo>
                    <a:cubicBezTo>
                      <a:pt x="561848" y="709803"/>
                      <a:pt x="535686" y="694563"/>
                      <a:pt x="461645" y="670687"/>
                    </a:cubicBezTo>
                    <a:lnTo>
                      <a:pt x="346202" y="629285"/>
                    </a:lnTo>
                    <a:cubicBezTo>
                      <a:pt x="41402" y="526923"/>
                      <a:pt x="43561" y="383286"/>
                      <a:pt x="43561" y="289560"/>
                    </a:cubicBezTo>
                    <a:cubicBezTo>
                      <a:pt x="43561" y="139319"/>
                      <a:pt x="224282" y="0"/>
                      <a:pt x="437642" y="0"/>
                    </a:cubicBezTo>
                    <a:cubicBezTo>
                      <a:pt x="583565" y="0"/>
                      <a:pt x="733806" y="45720"/>
                      <a:pt x="803402" y="167640"/>
                    </a:cubicBezTo>
                    <a:cubicBezTo>
                      <a:pt x="840359" y="232918"/>
                      <a:pt x="822960" y="296164"/>
                      <a:pt x="777240" y="322199"/>
                    </a:cubicBezTo>
                    <a:cubicBezTo>
                      <a:pt x="709803" y="361442"/>
                      <a:pt x="646557" y="346202"/>
                      <a:pt x="583438" y="298196"/>
                    </a:cubicBezTo>
                    <a:cubicBezTo>
                      <a:pt x="539877" y="265557"/>
                      <a:pt x="500761" y="252476"/>
                      <a:pt x="461518" y="252476"/>
                    </a:cubicBezTo>
                    <a:cubicBezTo>
                      <a:pt x="396240" y="252476"/>
                      <a:pt x="350520" y="274193"/>
                      <a:pt x="350520" y="313436"/>
                    </a:cubicBezTo>
                    <a:cubicBezTo>
                      <a:pt x="350520" y="346075"/>
                      <a:pt x="376682" y="365633"/>
                      <a:pt x="437642" y="385318"/>
                    </a:cubicBezTo>
                    <a:lnTo>
                      <a:pt x="592201" y="437515"/>
                    </a:lnTo>
                    <a:cubicBezTo>
                      <a:pt x="838200" y="518033"/>
                      <a:pt x="868680" y="677037"/>
                      <a:pt x="868680" y="742315"/>
                    </a:cubicBezTo>
                    <a:cubicBezTo>
                      <a:pt x="868680" y="957834"/>
                      <a:pt x="642239" y="1060196"/>
                      <a:pt x="428879" y="1060196"/>
                    </a:cubicBezTo>
                    <a:cubicBezTo>
                      <a:pt x="265557" y="1060196"/>
                      <a:pt x="73914" y="992759"/>
                      <a:pt x="21717" y="842518"/>
                    </a:cubicBezTo>
                    <a:cubicBezTo>
                      <a:pt x="0" y="779399"/>
                      <a:pt x="26035" y="711835"/>
                      <a:pt x="76200" y="690118"/>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9" name="Google Shape;129;p1"/>
            <p:cNvGrpSpPr/>
            <p:nvPr/>
          </p:nvGrpSpPr>
          <p:grpSpPr>
            <a:xfrm>
              <a:off x="15007842" y="3262091"/>
              <a:ext cx="1199394" cy="453446"/>
              <a:chOff x="63500" y="63500"/>
              <a:chExt cx="2804287" cy="1060196"/>
            </a:xfrm>
          </p:grpSpPr>
          <p:sp>
            <p:nvSpPr>
              <p:cNvPr id="130" name="Google Shape;130;p1"/>
              <p:cNvSpPr/>
              <p:nvPr/>
            </p:nvSpPr>
            <p:spPr>
              <a:xfrm>
                <a:off x="63500" y="65659"/>
                <a:ext cx="1051687" cy="1056005"/>
              </a:xfrm>
              <a:custGeom>
                <a:avLst/>
                <a:gdLst/>
                <a:ahLst/>
                <a:cxnLst/>
                <a:rect l="l" t="t" r="r" b="b"/>
                <a:pathLst>
                  <a:path w="1051687" h="1056005" extrusionOk="0">
                    <a:moveTo>
                      <a:pt x="881888" y="964565"/>
                    </a:moveTo>
                    <a:cubicBezTo>
                      <a:pt x="779526" y="1032002"/>
                      <a:pt x="651129" y="1056005"/>
                      <a:pt x="531368" y="1056005"/>
                    </a:cubicBezTo>
                    <a:cubicBezTo>
                      <a:pt x="239522" y="1056005"/>
                      <a:pt x="0" y="844804"/>
                      <a:pt x="0" y="524764"/>
                    </a:cubicBezTo>
                    <a:cubicBezTo>
                      <a:pt x="0" y="204724"/>
                      <a:pt x="239522" y="0"/>
                      <a:pt x="531241" y="0"/>
                    </a:cubicBezTo>
                    <a:cubicBezTo>
                      <a:pt x="822960" y="0"/>
                      <a:pt x="1051687" y="213360"/>
                      <a:pt x="1051687" y="533400"/>
                    </a:cubicBezTo>
                    <a:cubicBezTo>
                      <a:pt x="1051687" y="587883"/>
                      <a:pt x="1005967" y="626999"/>
                      <a:pt x="958088" y="626999"/>
                    </a:cubicBezTo>
                    <a:lnTo>
                      <a:pt x="302641" y="626999"/>
                    </a:lnTo>
                    <a:cubicBezTo>
                      <a:pt x="317881" y="744601"/>
                      <a:pt x="446405" y="794639"/>
                      <a:pt x="553085" y="794639"/>
                    </a:cubicBezTo>
                    <a:cubicBezTo>
                      <a:pt x="614045" y="794639"/>
                      <a:pt x="666369" y="790321"/>
                      <a:pt x="729488" y="746760"/>
                    </a:cubicBezTo>
                    <a:cubicBezTo>
                      <a:pt x="799211" y="698881"/>
                      <a:pt x="877570" y="711962"/>
                      <a:pt x="921131" y="762000"/>
                    </a:cubicBezTo>
                    <a:cubicBezTo>
                      <a:pt x="977773" y="827278"/>
                      <a:pt x="955929" y="921004"/>
                      <a:pt x="881888" y="964438"/>
                    </a:cubicBezTo>
                    <a:close/>
                    <a:moveTo>
                      <a:pt x="746887" y="437642"/>
                    </a:moveTo>
                    <a:cubicBezTo>
                      <a:pt x="731647" y="313563"/>
                      <a:pt x="646684" y="252603"/>
                      <a:pt x="533527" y="252603"/>
                    </a:cubicBezTo>
                    <a:cubicBezTo>
                      <a:pt x="420370" y="252603"/>
                      <a:pt x="333121" y="309245"/>
                      <a:pt x="306959" y="437642"/>
                    </a:cubicBezTo>
                    <a:lnTo>
                      <a:pt x="746887" y="437642"/>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
              <p:cNvSpPr/>
              <p:nvPr/>
            </p:nvSpPr>
            <p:spPr>
              <a:xfrm>
                <a:off x="1232789" y="65659"/>
                <a:ext cx="779526" cy="1047369"/>
              </a:xfrm>
              <a:custGeom>
                <a:avLst/>
                <a:gdLst/>
                <a:ahLst/>
                <a:cxnLst/>
                <a:rect l="l" t="t" r="r" b="b"/>
                <a:pathLst>
                  <a:path w="779526" h="1047369" extrusionOk="0">
                    <a:moveTo>
                      <a:pt x="759841" y="167640"/>
                    </a:moveTo>
                    <a:cubicBezTo>
                      <a:pt x="748919" y="243840"/>
                      <a:pt x="677037" y="278638"/>
                      <a:pt x="609600" y="278638"/>
                    </a:cubicBezTo>
                    <a:cubicBezTo>
                      <a:pt x="587883" y="278638"/>
                      <a:pt x="555117" y="276479"/>
                      <a:pt x="535559" y="276479"/>
                    </a:cubicBezTo>
                    <a:cubicBezTo>
                      <a:pt x="365760" y="276479"/>
                      <a:pt x="309118" y="407162"/>
                      <a:pt x="304800" y="661924"/>
                    </a:cubicBezTo>
                    <a:lnTo>
                      <a:pt x="304800" y="912368"/>
                    </a:lnTo>
                    <a:cubicBezTo>
                      <a:pt x="304800" y="988568"/>
                      <a:pt x="235077" y="1047369"/>
                      <a:pt x="152400" y="1047369"/>
                    </a:cubicBezTo>
                    <a:cubicBezTo>
                      <a:pt x="69723" y="1047369"/>
                      <a:pt x="2159" y="986409"/>
                      <a:pt x="0" y="912368"/>
                    </a:cubicBezTo>
                    <a:lnTo>
                      <a:pt x="0" y="143764"/>
                    </a:lnTo>
                    <a:cubicBezTo>
                      <a:pt x="2159" y="69723"/>
                      <a:pt x="71882" y="8763"/>
                      <a:pt x="152400" y="8763"/>
                    </a:cubicBezTo>
                    <a:cubicBezTo>
                      <a:pt x="232918" y="8763"/>
                      <a:pt x="304800" y="67564"/>
                      <a:pt x="304800" y="143764"/>
                    </a:cubicBezTo>
                    <a:lnTo>
                      <a:pt x="304800" y="254762"/>
                    </a:lnTo>
                    <a:cubicBezTo>
                      <a:pt x="361442" y="65278"/>
                      <a:pt x="468122" y="0"/>
                      <a:pt x="572643" y="0"/>
                    </a:cubicBezTo>
                    <a:cubicBezTo>
                      <a:pt x="677164" y="0"/>
                      <a:pt x="779526" y="24003"/>
                      <a:pt x="759841" y="167640"/>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
              <p:cNvSpPr/>
              <p:nvPr/>
            </p:nvSpPr>
            <p:spPr>
              <a:xfrm>
                <a:off x="1999107" y="63500"/>
                <a:ext cx="868680" cy="1060196"/>
              </a:xfrm>
              <a:custGeom>
                <a:avLst/>
                <a:gdLst/>
                <a:ahLst/>
                <a:cxnLst/>
                <a:rect l="l" t="t" r="r" b="b"/>
                <a:pathLst>
                  <a:path w="868680" h="1060196" extrusionOk="0">
                    <a:moveTo>
                      <a:pt x="76200" y="690245"/>
                    </a:moveTo>
                    <a:cubicBezTo>
                      <a:pt x="143637" y="659765"/>
                      <a:pt x="206883" y="688086"/>
                      <a:pt x="239522" y="727202"/>
                    </a:cubicBezTo>
                    <a:cubicBezTo>
                      <a:pt x="294005" y="786003"/>
                      <a:pt x="359283" y="816483"/>
                      <a:pt x="431165" y="816483"/>
                    </a:cubicBezTo>
                    <a:cubicBezTo>
                      <a:pt x="498602" y="816483"/>
                      <a:pt x="561848" y="805561"/>
                      <a:pt x="561848" y="753364"/>
                    </a:cubicBezTo>
                    <a:cubicBezTo>
                      <a:pt x="561848" y="709803"/>
                      <a:pt x="535686" y="694563"/>
                      <a:pt x="461645" y="670687"/>
                    </a:cubicBezTo>
                    <a:lnTo>
                      <a:pt x="346202" y="629285"/>
                    </a:lnTo>
                    <a:cubicBezTo>
                      <a:pt x="41402" y="526923"/>
                      <a:pt x="43561" y="383286"/>
                      <a:pt x="43561" y="289560"/>
                    </a:cubicBezTo>
                    <a:cubicBezTo>
                      <a:pt x="43561" y="139319"/>
                      <a:pt x="224282" y="0"/>
                      <a:pt x="437642" y="0"/>
                    </a:cubicBezTo>
                    <a:cubicBezTo>
                      <a:pt x="583565" y="0"/>
                      <a:pt x="733806" y="45720"/>
                      <a:pt x="803402" y="167640"/>
                    </a:cubicBezTo>
                    <a:cubicBezTo>
                      <a:pt x="840359" y="232918"/>
                      <a:pt x="822960" y="296164"/>
                      <a:pt x="777240" y="322199"/>
                    </a:cubicBezTo>
                    <a:cubicBezTo>
                      <a:pt x="709803" y="361442"/>
                      <a:pt x="646557" y="346202"/>
                      <a:pt x="583438" y="298196"/>
                    </a:cubicBezTo>
                    <a:cubicBezTo>
                      <a:pt x="539877" y="265557"/>
                      <a:pt x="500761" y="252476"/>
                      <a:pt x="461518" y="252476"/>
                    </a:cubicBezTo>
                    <a:cubicBezTo>
                      <a:pt x="396240" y="252476"/>
                      <a:pt x="350520" y="274193"/>
                      <a:pt x="350520" y="313436"/>
                    </a:cubicBezTo>
                    <a:cubicBezTo>
                      <a:pt x="350520" y="346075"/>
                      <a:pt x="376682" y="365633"/>
                      <a:pt x="437642" y="385318"/>
                    </a:cubicBezTo>
                    <a:lnTo>
                      <a:pt x="592201" y="437515"/>
                    </a:lnTo>
                    <a:cubicBezTo>
                      <a:pt x="838200" y="518033"/>
                      <a:pt x="868680" y="677037"/>
                      <a:pt x="868680" y="742315"/>
                    </a:cubicBezTo>
                    <a:cubicBezTo>
                      <a:pt x="868680" y="957834"/>
                      <a:pt x="642239" y="1060196"/>
                      <a:pt x="428879" y="1060196"/>
                    </a:cubicBezTo>
                    <a:cubicBezTo>
                      <a:pt x="265557" y="1060196"/>
                      <a:pt x="73914" y="992759"/>
                      <a:pt x="21717" y="842518"/>
                    </a:cubicBezTo>
                    <a:cubicBezTo>
                      <a:pt x="0" y="779399"/>
                      <a:pt x="26035" y="711835"/>
                      <a:pt x="76200" y="690118"/>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3" name="Google Shape;133;p1"/>
            <p:cNvGrpSpPr/>
            <p:nvPr/>
          </p:nvGrpSpPr>
          <p:grpSpPr>
            <a:xfrm>
              <a:off x="15063718" y="1344290"/>
              <a:ext cx="2243438" cy="620691"/>
              <a:chOff x="63500" y="63500"/>
              <a:chExt cx="5245354" cy="1451229"/>
            </a:xfrm>
          </p:grpSpPr>
          <p:sp>
            <p:nvSpPr>
              <p:cNvPr id="134" name="Google Shape;134;p1"/>
              <p:cNvSpPr/>
              <p:nvPr/>
            </p:nvSpPr>
            <p:spPr>
              <a:xfrm>
                <a:off x="63500" y="458597"/>
                <a:ext cx="779526" cy="1047369"/>
              </a:xfrm>
              <a:custGeom>
                <a:avLst/>
                <a:gdLst/>
                <a:ahLst/>
                <a:cxnLst/>
                <a:rect l="l" t="t" r="r" b="b"/>
                <a:pathLst>
                  <a:path w="779526" h="1047369" extrusionOk="0">
                    <a:moveTo>
                      <a:pt x="759841" y="167767"/>
                    </a:moveTo>
                    <a:cubicBezTo>
                      <a:pt x="748919" y="243967"/>
                      <a:pt x="677037" y="278765"/>
                      <a:pt x="609600" y="278765"/>
                    </a:cubicBezTo>
                    <a:cubicBezTo>
                      <a:pt x="587883" y="278765"/>
                      <a:pt x="555117" y="276606"/>
                      <a:pt x="535559" y="276606"/>
                    </a:cubicBezTo>
                    <a:cubicBezTo>
                      <a:pt x="365760" y="276606"/>
                      <a:pt x="309245" y="407289"/>
                      <a:pt x="304800" y="661924"/>
                    </a:cubicBezTo>
                    <a:lnTo>
                      <a:pt x="304800" y="912368"/>
                    </a:lnTo>
                    <a:cubicBezTo>
                      <a:pt x="304800" y="988568"/>
                      <a:pt x="235077" y="1047369"/>
                      <a:pt x="152400" y="1047369"/>
                    </a:cubicBezTo>
                    <a:cubicBezTo>
                      <a:pt x="69723" y="1047369"/>
                      <a:pt x="2159" y="986409"/>
                      <a:pt x="0" y="912368"/>
                    </a:cubicBezTo>
                    <a:lnTo>
                      <a:pt x="0" y="143764"/>
                    </a:lnTo>
                    <a:cubicBezTo>
                      <a:pt x="2159" y="69723"/>
                      <a:pt x="71882" y="8763"/>
                      <a:pt x="152400" y="8763"/>
                    </a:cubicBezTo>
                    <a:cubicBezTo>
                      <a:pt x="232918" y="8763"/>
                      <a:pt x="304800" y="67564"/>
                      <a:pt x="304800" y="143764"/>
                    </a:cubicBezTo>
                    <a:lnTo>
                      <a:pt x="304800" y="254762"/>
                    </a:lnTo>
                    <a:cubicBezTo>
                      <a:pt x="361442" y="65278"/>
                      <a:pt x="468122" y="0"/>
                      <a:pt x="572643" y="0"/>
                    </a:cubicBezTo>
                    <a:cubicBezTo>
                      <a:pt x="677164" y="0"/>
                      <a:pt x="779526" y="24003"/>
                      <a:pt x="759841" y="167767"/>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
              <p:cNvSpPr/>
              <p:nvPr/>
            </p:nvSpPr>
            <p:spPr>
              <a:xfrm>
                <a:off x="827786" y="458597"/>
                <a:ext cx="1103884" cy="1056132"/>
              </a:xfrm>
              <a:custGeom>
                <a:avLst/>
                <a:gdLst/>
                <a:ahLst/>
                <a:cxnLst/>
                <a:rect l="l" t="t" r="r" b="b"/>
                <a:pathLst>
                  <a:path w="1103884" h="1056132" extrusionOk="0">
                    <a:moveTo>
                      <a:pt x="799084" y="143764"/>
                    </a:moveTo>
                    <a:cubicBezTo>
                      <a:pt x="801243" y="69723"/>
                      <a:pt x="870966" y="8763"/>
                      <a:pt x="951484" y="8763"/>
                    </a:cubicBezTo>
                    <a:cubicBezTo>
                      <a:pt x="1032002" y="8763"/>
                      <a:pt x="1103884" y="67564"/>
                      <a:pt x="1103884" y="143764"/>
                    </a:cubicBezTo>
                    <a:lnTo>
                      <a:pt x="1103884" y="912368"/>
                    </a:lnTo>
                    <a:cubicBezTo>
                      <a:pt x="1103884" y="988568"/>
                      <a:pt x="1034161" y="1047369"/>
                      <a:pt x="951484" y="1047369"/>
                    </a:cubicBezTo>
                    <a:cubicBezTo>
                      <a:pt x="868807" y="1047369"/>
                      <a:pt x="801243" y="986409"/>
                      <a:pt x="799084" y="912368"/>
                    </a:cubicBezTo>
                    <a:lnTo>
                      <a:pt x="799084" y="892810"/>
                    </a:lnTo>
                    <a:cubicBezTo>
                      <a:pt x="733806" y="999490"/>
                      <a:pt x="609600" y="1056132"/>
                      <a:pt x="494284" y="1056132"/>
                    </a:cubicBezTo>
                    <a:cubicBezTo>
                      <a:pt x="235204" y="1056132"/>
                      <a:pt x="0" y="864489"/>
                      <a:pt x="0" y="527050"/>
                    </a:cubicBezTo>
                    <a:cubicBezTo>
                      <a:pt x="0" y="189611"/>
                      <a:pt x="235077" y="0"/>
                      <a:pt x="494284" y="0"/>
                    </a:cubicBezTo>
                    <a:cubicBezTo>
                      <a:pt x="559562" y="0"/>
                      <a:pt x="711962" y="28321"/>
                      <a:pt x="799084" y="163322"/>
                    </a:cubicBezTo>
                    <a:lnTo>
                      <a:pt x="799084" y="143764"/>
                    </a:lnTo>
                    <a:close/>
                    <a:moveTo>
                      <a:pt x="553085" y="786130"/>
                    </a:moveTo>
                    <a:cubicBezTo>
                      <a:pt x="690245" y="786130"/>
                      <a:pt x="801243" y="664210"/>
                      <a:pt x="801243" y="529209"/>
                    </a:cubicBezTo>
                    <a:cubicBezTo>
                      <a:pt x="801243" y="394208"/>
                      <a:pt x="690245" y="272288"/>
                      <a:pt x="553085" y="272288"/>
                    </a:cubicBezTo>
                    <a:cubicBezTo>
                      <a:pt x="400685" y="272288"/>
                      <a:pt x="313563" y="394208"/>
                      <a:pt x="313563" y="529209"/>
                    </a:cubicBezTo>
                    <a:cubicBezTo>
                      <a:pt x="313563" y="664210"/>
                      <a:pt x="400685" y="786130"/>
                      <a:pt x="553085" y="786130"/>
                    </a:cubicBez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
              <p:cNvSpPr/>
              <p:nvPr/>
            </p:nvSpPr>
            <p:spPr>
              <a:xfrm>
                <a:off x="2020951" y="77597"/>
                <a:ext cx="720725" cy="1428369"/>
              </a:xfrm>
              <a:custGeom>
                <a:avLst/>
                <a:gdLst/>
                <a:ahLst/>
                <a:cxnLst/>
                <a:rect l="l" t="t" r="r" b="b"/>
                <a:pathLst>
                  <a:path w="720725" h="1428369" extrusionOk="0">
                    <a:moveTo>
                      <a:pt x="191643" y="400685"/>
                    </a:moveTo>
                    <a:lnTo>
                      <a:pt x="191643" y="135001"/>
                    </a:lnTo>
                    <a:cubicBezTo>
                      <a:pt x="193802" y="60960"/>
                      <a:pt x="263525" y="0"/>
                      <a:pt x="344043" y="0"/>
                    </a:cubicBezTo>
                    <a:cubicBezTo>
                      <a:pt x="424561" y="0"/>
                      <a:pt x="496443" y="58801"/>
                      <a:pt x="496443" y="135001"/>
                    </a:cubicBezTo>
                    <a:lnTo>
                      <a:pt x="496443" y="400685"/>
                    </a:lnTo>
                    <a:lnTo>
                      <a:pt x="611886" y="400685"/>
                    </a:lnTo>
                    <a:cubicBezTo>
                      <a:pt x="672846" y="400685"/>
                      <a:pt x="720725" y="455168"/>
                      <a:pt x="720725" y="520446"/>
                    </a:cubicBezTo>
                    <a:cubicBezTo>
                      <a:pt x="720725" y="585724"/>
                      <a:pt x="672846" y="638048"/>
                      <a:pt x="611886" y="640207"/>
                    </a:cubicBezTo>
                    <a:lnTo>
                      <a:pt x="496443" y="640207"/>
                    </a:lnTo>
                    <a:lnTo>
                      <a:pt x="496443" y="1293368"/>
                    </a:lnTo>
                    <a:cubicBezTo>
                      <a:pt x="496443" y="1369568"/>
                      <a:pt x="426720" y="1428369"/>
                      <a:pt x="344043" y="1428369"/>
                    </a:cubicBezTo>
                    <a:cubicBezTo>
                      <a:pt x="261366" y="1428369"/>
                      <a:pt x="193802" y="1367409"/>
                      <a:pt x="191643" y="1293368"/>
                    </a:cubicBezTo>
                    <a:lnTo>
                      <a:pt x="191643" y="640207"/>
                    </a:lnTo>
                    <a:lnTo>
                      <a:pt x="108839" y="640207"/>
                    </a:lnTo>
                    <a:cubicBezTo>
                      <a:pt x="47879" y="638048"/>
                      <a:pt x="0" y="583565"/>
                      <a:pt x="0" y="520446"/>
                    </a:cubicBezTo>
                    <a:cubicBezTo>
                      <a:pt x="0" y="457327"/>
                      <a:pt x="47879" y="400685"/>
                      <a:pt x="108839" y="400685"/>
                    </a:cubicBezTo>
                    <a:lnTo>
                      <a:pt x="191643" y="400685"/>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1"/>
              <p:cNvSpPr/>
              <p:nvPr/>
            </p:nvSpPr>
            <p:spPr>
              <a:xfrm>
                <a:off x="3216275" y="449834"/>
                <a:ext cx="1023620" cy="1056259"/>
              </a:xfrm>
              <a:custGeom>
                <a:avLst/>
                <a:gdLst/>
                <a:ahLst/>
                <a:cxnLst/>
                <a:rect l="l" t="t" r="r" b="b"/>
                <a:pathLst>
                  <a:path w="1023620" h="1056259" extrusionOk="0">
                    <a:moveTo>
                      <a:pt x="688086" y="927735"/>
                    </a:moveTo>
                    <a:cubicBezTo>
                      <a:pt x="657606" y="1008253"/>
                      <a:pt x="603123" y="1056259"/>
                      <a:pt x="520446" y="1056259"/>
                    </a:cubicBezTo>
                    <a:lnTo>
                      <a:pt x="507365" y="1056259"/>
                    </a:lnTo>
                    <a:cubicBezTo>
                      <a:pt x="426847" y="1056259"/>
                      <a:pt x="365887" y="1008380"/>
                      <a:pt x="333121" y="927735"/>
                    </a:cubicBezTo>
                    <a:lnTo>
                      <a:pt x="26162" y="204724"/>
                    </a:lnTo>
                    <a:cubicBezTo>
                      <a:pt x="0" y="135001"/>
                      <a:pt x="41402" y="43561"/>
                      <a:pt x="115443" y="24003"/>
                    </a:cubicBezTo>
                    <a:cubicBezTo>
                      <a:pt x="211201" y="0"/>
                      <a:pt x="278765" y="43561"/>
                      <a:pt x="304927" y="111125"/>
                    </a:cubicBezTo>
                    <a:lnTo>
                      <a:pt x="511810" y="659765"/>
                    </a:lnTo>
                    <a:lnTo>
                      <a:pt x="718693" y="111125"/>
                    </a:lnTo>
                    <a:cubicBezTo>
                      <a:pt x="742697" y="43688"/>
                      <a:pt x="812292" y="127"/>
                      <a:pt x="908178" y="24003"/>
                    </a:cubicBezTo>
                    <a:cubicBezTo>
                      <a:pt x="982218" y="43561"/>
                      <a:pt x="1023620" y="135001"/>
                      <a:pt x="997458" y="204724"/>
                    </a:cubicBezTo>
                    <a:lnTo>
                      <a:pt x="688213" y="927608"/>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1"/>
              <p:cNvSpPr/>
              <p:nvPr/>
            </p:nvSpPr>
            <p:spPr>
              <a:xfrm>
                <a:off x="4257167" y="458724"/>
                <a:ext cx="1051687" cy="1056005"/>
              </a:xfrm>
              <a:custGeom>
                <a:avLst/>
                <a:gdLst/>
                <a:ahLst/>
                <a:cxnLst/>
                <a:rect l="l" t="t" r="r" b="b"/>
                <a:pathLst>
                  <a:path w="1051687" h="1056005" extrusionOk="0">
                    <a:moveTo>
                      <a:pt x="881761" y="964565"/>
                    </a:moveTo>
                    <a:cubicBezTo>
                      <a:pt x="779399" y="1032002"/>
                      <a:pt x="651002" y="1056005"/>
                      <a:pt x="531241" y="1056005"/>
                    </a:cubicBezTo>
                    <a:cubicBezTo>
                      <a:pt x="239522" y="1056005"/>
                      <a:pt x="0" y="844804"/>
                      <a:pt x="0" y="524764"/>
                    </a:cubicBezTo>
                    <a:cubicBezTo>
                      <a:pt x="0" y="204724"/>
                      <a:pt x="239522" y="0"/>
                      <a:pt x="531241" y="0"/>
                    </a:cubicBezTo>
                    <a:cubicBezTo>
                      <a:pt x="822961" y="0"/>
                      <a:pt x="1051688" y="213360"/>
                      <a:pt x="1051688" y="533400"/>
                    </a:cubicBezTo>
                    <a:cubicBezTo>
                      <a:pt x="1051688" y="587883"/>
                      <a:pt x="1005968" y="626999"/>
                      <a:pt x="958089" y="626999"/>
                    </a:cubicBezTo>
                    <a:lnTo>
                      <a:pt x="302514" y="626999"/>
                    </a:lnTo>
                    <a:cubicBezTo>
                      <a:pt x="317754" y="744601"/>
                      <a:pt x="446278" y="794639"/>
                      <a:pt x="552958" y="794639"/>
                    </a:cubicBezTo>
                    <a:cubicBezTo>
                      <a:pt x="613918" y="794639"/>
                      <a:pt x="666242" y="790321"/>
                      <a:pt x="729361" y="746760"/>
                    </a:cubicBezTo>
                    <a:cubicBezTo>
                      <a:pt x="799084" y="698881"/>
                      <a:pt x="877443" y="711962"/>
                      <a:pt x="921004" y="762000"/>
                    </a:cubicBezTo>
                    <a:cubicBezTo>
                      <a:pt x="977646" y="827278"/>
                      <a:pt x="955802" y="921004"/>
                      <a:pt x="881761" y="964438"/>
                    </a:cubicBezTo>
                    <a:close/>
                    <a:moveTo>
                      <a:pt x="746760" y="437642"/>
                    </a:moveTo>
                    <a:cubicBezTo>
                      <a:pt x="731520" y="313436"/>
                      <a:pt x="646557" y="252476"/>
                      <a:pt x="533400" y="252476"/>
                    </a:cubicBezTo>
                    <a:cubicBezTo>
                      <a:pt x="420243" y="252476"/>
                      <a:pt x="333121" y="309118"/>
                      <a:pt x="306959" y="437515"/>
                    </a:cubicBezTo>
                    <a:lnTo>
                      <a:pt x="746760" y="437515"/>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Google Shape;139;p1"/>
              <p:cNvSpPr/>
              <p:nvPr/>
            </p:nvSpPr>
            <p:spPr>
              <a:xfrm>
                <a:off x="2824353" y="63500"/>
                <a:ext cx="304800" cy="1442593"/>
              </a:xfrm>
              <a:custGeom>
                <a:avLst/>
                <a:gdLst/>
                <a:ahLst/>
                <a:cxnLst/>
                <a:rect l="l" t="t" r="r" b="b"/>
                <a:pathLst>
                  <a:path w="304800" h="1442593" extrusionOk="0">
                    <a:moveTo>
                      <a:pt x="151892" y="0"/>
                    </a:moveTo>
                    <a:cubicBezTo>
                      <a:pt x="231648" y="0"/>
                      <a:pt x="296037" y="59309"/>
                      <a:pt x="296037" y="137287"/>
                    </a:cubicBezTo>
                    <a:cubicBezTo>
                      <a:pt x="296037" y="215265"/>
                      <a:pt x="231648" y="276352"/>
                      <a:pt x="151892" y="276352"/>
                    </a:cubicBezTo>
                    <a:cubicBezTo>
                      <a:pt x="72136" y="276352"/>
                      <a:pt x="4445" y="215265"/>
                      <a:pt x="4445" y="137287"/>
                    </a:cubicBezTo>
                    <a:cubicBezTo>
                      <a:pt x="4445" y="59309"/>
                      <a:pt x="72263" y="0"/>
                      <a:pt x="151892" y="0"/>
                    </a:cubicBezTo>
                    <a:close/>
                    <a:moveTo>
                      <a:pt x="304800" y="1307592"/>
                    </a:moveTo>
                    <a:cubicBezTo>
                      <a:pt x="304800" y="1383792"/>
                      <a:pt x="235077" y="1442593"/>
                      <a:pt x="152400" y="1442593"/>
                    </a:cubicBezTo>
                    <a:cubicBezTo>
                      <a:pt x="69723" y="1442593"/>
                      <a:pt x="2159" y="1381633"/>
                      <a:pt x="0" y="1307592"/>
                    </a:cubicBezTo>
                    <a:lnTo>
                      <a:pt x="0" y="538988"/>
                    </a:lnTo>
                    <a:cubicBezTo>
                      <a:pt x="2159" y="464947"/>
                      <a:pt x="71882" y="403987"/>
                      <a:pt x="152400" y="403987"/>
                    </a:cubicBezTo>
                    <a:cubicBezTo>
                      <a:pt x="232918" y="403987"/>
                      <a:pt x="304800" y="462788"/>
                      <a:pt x="304800" y="538988"/>
                    </a:cubicBezTo>
                    <a:lnTo>
                      <a:pt x="304800" y="1307592"/>
                    </a:lnTo>
                    <a:close/>
                  </a:path>
                </a:pathLst>
              </a:custGeom>
              <a:solidFill>
                <a:srgbClr val="65003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40" name="Google Shape;140;p1"/>
          <p:cNvSpPr txBox="1"/>
          <p:nvPr/>
        </p:nvSpPr>
        <p:spPr>
          <a:xfrm>
            <a:off x="12706465" y="9472014"/>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232"/>
        <p:cNvGrpSpPr/>
        <p:nvPr/>
      </p:nvGrpSpPr>
      <p:grpSpPr>
        <a:xfrm>
          <a:off x="0" y="0"/>
          <a:ext cx="0" cy="0"/>
          <a:chOff x="0" y="0"/>
          <a:chExt cx="0" cy="0"/>
        </a:xfrm>
      </p:grpSpPr>
      <p:sp>
        <p:nvSpPr>
          <p:cNvPr id="234" name="Google Shape;234;g203f2aab71d_0_49">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g203f2aab71d_0_49">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g203f2aab71d_0_49">
            <a:extLst>
              <a:ext uri="{C183D7F6-B498-43B3-948B-1728B52AA6E4}">
                <adec:decorative xmlns:adec="http://schemas.microsoft.com/office/drawing/2017/decorative" val="1"/>
              </a:ext>
            </a:extLst>
          </p:cNvPr>
          <p:cNvSpPr/>
          <p:nvPr/>
        </p:nvSpPr>
        <p:spPr>
          <a:xfrm>
            <a:off x="14788824" y="8577449"/>
            <a:ext cx="1072154" cy="107696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solidFill>
            <a:srgbClr val="F3702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g203f2aab71d_0_49"/>
          <p:cNvSpPr txBox="1">
            <a:spLocks noGrp="1"/>
          </p:cNvSpPr>
          <p:nvPr>
            <p:ph type="title" idx="4294967295"/>
          </p:nvPr>
        </p:nvSpPr>
        <p:spPr>
          <a:xfrm>
            <a:off x="1027675" y="1623350"/>
            <a:ext cx="12257400" cy="10776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kumimoji="0" lang="en-US" sz="7000" b="1" i="0" u="none" strike="noStrike" kern="0" cap="none" spc="0" normalizeH="0" baseline="0" noProof="0" dirty="0">
                <a:ln>
                  <a:noFill/>
                </a:ln>
                <a:solidFill>
                  <a:srgbClr val="023C50"/>
                </a:solidFill>
                <a:effectLst/>
                <a:uLnTx/>
                <a:uFillTx/>
                <a:latin typeface="Arial"/>
                <a:ea typeface="Arial"/>
                <a:cs typeface="Arial"/>
                <a:sym typeface="Arial"/>
              </a:rPr>
              <a:t>Sharing your specific ask</a:t>
            </a:r>
          </a:p>
        </p:txBody>
      </p:sp>
      <p:sp>
        <p:nvSpPr>
          <p:cNvPr id="238" name="Google Shape;238;g203f2aab71d_0_49">
            <a:extLst>
              <a:ext uri="{C183D7F6-B498-43B3-948B-1728B52AA6E4}">
                <adec:decorative xmlns:adec="http://schemas.microsoft.com/office/drawing/2017/decorative" val="1"/>
              </a:ext>
            </a:extLst>
          </p:cNvPr>
          <p:cNvSpPr/>
          <p:nvPr/>
        </p:nvSpPr>
        <p:spPr>
          <a:xfrm>
            <a:off x="12257425" y="549550"/>
            <a:ext cx="4698900" cy="4060800"/>
          </a:xfrm>
          <a:prstGeom prst="rect">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4300"/>
              <a:buFont typeface="Arial"/>
              <a:buNone/>
            </a:pPr>
            <a:r>
              <a:rPr lang="en-US" sz="4300" b="1" i="0" u="none" strike="noStrike" cap="none">
                <a:solidFill>
                  <a:srgbClr val="000000"/>
                </a:solidFill>
                <a:latin typeface="Arial"/>
                <a:ea typeface="Arial"/>
                <a:cs typeface="Arial"/>
                <a:sym typeface="Arial"/>
              </a:rPr>
              <a:t>CUSTOMIZE - DELETE PAGE </a:t>
            </a:r>
            <a:br>
              <a:rPr lang="en-US" sz="4300" b="1" i="0" u="none" strike="noStrike" cap="none">
                <a:solidFill>
                  <a:srgbClr val="000000"/>
                </a:solidFill>
                <a:latin typeface="Arial"/>
                <a:ea typeface="Arial"/>
                <a:cs typeface="Arial"/>
                <a:sym typeface="Arial"/>
              </a:rPr>
            </a:br>
            <a:r>
              <a:rPr lang="en-US" sz="4300" b="1" i="0" u="none" strike="noStrike" cap="none">
                <a:solidFill>
                  <a:srgbClr val="000000"/>
                </a:solidFill>
                <a:latin typeface="Arial"/>
                <a:ea typeface="Arial"/>
                <a:cs typeface="Arial"/>
                <a:sym typeface="Arial"/>
              </a:rPr>
              <a:t>IF UNNEEDED</a:t>
            </a:r>
            <a:endParaRPr sz="4300" b="1" i="0" u="none" strike="noStrike" cap="none">
              <a:solidFill>
                <a:srgbClr val="000000"/>
              </a:solidFill>
              <a:latin typeface="Arial"/>
              <a:ea typeface="Arial"/>
              <a:cs typeface="Arial"/>
              <a:sym typeface="Arial"/>
            </a:endParaRPr>
          </a:p>
        </p:txBody>
      </p:sp>
      <p:sp>
        <p:nvSpPr>
          <p:cNvPr id="237" name="Google Shape;237;g203f2aab71d_0_49"/>
          <p:cNvSpPr txBox="1"/>
          <p:nvPr/>
        </p:nvSpPr>
        <p:spPr>
          <a:xfrm>
            <a:off x="1027675" y="3297450"/>
            <a:ext cx="11399100" cy="2052300"/>
          </a:xfrm>
          <a:prstGeom prst="rect">
            <a:avLst/>
          </a:prstGeom>
          <a:noFill/>
          <a:ln>
            <a:noFill/>
          </a:ln>
        </p:spPr>
        <p:txBody>
          <a:bodyPr spcFirstLastPara="1" wrap="square" lIns="0" tIns="0" rIns="0" bIns="0" anchor="t" anchorCtr="0">
            <a:spAutoFit/>
          </a:bodyPr>
          <a:lstStyle/>
          <a:p>
            <a:pPr marL="0" marR="0" lvl="0" indent="0" algn="l" rtl="0">
              <a:lnSpc>
                <a:spcPct val="115000"/>
              </a:lnSpc>
              <a:spcBef>
                <a:spcPts val="2000"/>
              </a:spcBef>
              <a:spcAft>
                <a:spcPts val="0"/>
              </a:spcAft>
              <a:buClr>
                <a:srgbClr val="000000"/>
              </a:buClr>
              <a:buSzPts val="4000"/>
              <a:buFont typeface="Arial"/>
              <a:buNone/>
            </a:pPr>
            <a:r>
              <a:rPr lang="en-US" sz="4000" b="1" i="0" u="none" strike="noStrike" cap="none" dirty="0">
                <a:solidFill>
                  <a:srgbClr val="650038"/>
                </a:solidFill>
                <a:latin typeface="Arial"/>
                <a:ea typeface="Arial"/>
                <a:cs typeface="Arial"/>
                <a:sym typeface="Arial"/>
              </a:rPr>
              <a:t>Data on the policies and practices you’re advancing </a:t>
            </a:r>
            <a:endParaRPr sz="4000" b="1" i="0" u="none" strike="noStrike" cap="none" dirty="0">
              <a:solidFill>
                <a:srgbClr val="650038"/>
              </a:solidFill>
              <a:latin typeface="Arial"/>
              <a:ea typeface="Arial"/>
              <a:cs typeface="Arial"/>
              <a:sym typeface="Arial"/>
            </a:endParaRPr>
          </a:p>
          <a:p>
            <a:pPr marL="457200" marR="0" lvl="0" indent="-438150" algn="l" rtl="0">
              <a:lnSpc>
                <a:spcPct val="115000"/>
              </a:lnSpc>
              <a:spcBef>
                <a:spcPts val="1000"/>
              </a:spcBef>
              <a:spcAft>
                <a:spcPts val="0"/>
              </a:spcAft>
              <a:buClr>
                <a:srgbClr val="023C50"/>
              </a:buClr>
              <a:buSzPts val="3300"/>
              <a:buFont typeface="Arial"/>
              <a:buChar char="●"/>
            </a:pPr>
            <a:r>
              <a:rPr lang="en-US" sz="3300" b="0" i="1" u="none" strike="noStrike" cap="none" dirty="0">
                <a:solidFill>
                  <a:srgbClr val="023C50"/>
                </a:solidFill>
                <a:latin typeface="Arial"/>
                <a:ea typeface="Arial"/>
                <a:cs typeface="Arial"/>
                <a:sym typeface="Arial"/>
              </a:rPr>
              <a:t>Insert point X here</a:t>
            </a:r>
            <a:endParaRPr sz="3300" b="0" i="0" u="none" strike="noStrike" cap="none" dirty="0">
              <a:solidFill>
                <a:srgbClr val="023C50"/>
              </a:solidFill>
              <a:latin typeface="Arial"/>
              <a:ea typeface="Arial"/>
              <a:cs typeface="Arial"/>
              <a:sym typeface="Arial"/>
            </a:endParaRPr>
          </a:p>
        </p:txBody>
      </p:sp>
      <p:sp>
        <p:nvSpPr>
          <p:cNvPr id="233" name="Google Shape;233;g203f2aab71d_0_49"/>
          <p:cNvSpPr txBox="1"/>
          <p:nvPr/>
        </p:nvSpPr>
        <p:spPr>
          <a:xfrm>
            <a:off x="566128" y="97312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243"/>
        <p:cNvGrpSpPr/>
        <p:nvPr/>
      </p:nvGrpSpPr>
      <p:grpSpPr>
        <a:xfrm>
          <a:off x="0" y="0"/>
          <a:ext cx="0" cy="0"/>
          <a:chOff x="0" y="0"/>
          <a:chExt cx="0" cy="0"/>
        </a:xfrm>
      </p:grpSpPr>
      <p:pic>
        <p:nvPicPr>
          <p:cNvPr id="244" name="Google Shape;244;p9">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7110959" y="9157850"/>
            <a:ext cx="122046" cy="200900"/>
          </a:xfrm>
          <a:prstGeom prst="rect">
            <a:avLst/>
          </a:prstGeom>
          <a:noFill/>
          <a:ln>
            <a:noFill/>
          </a:ln>
        </p:spPr>
      </p:pic>
      <p:sp>
        <p:nvSpPr>
          <p:cNvPr id="245" name="Google Shape;245;p9">
            <a:extLst>
              <a:ext uri="{C183D7F6-B498-43B3-948B-1728B52AA6E4}">
                <adec:decorative xmlns:adec="http://schemas.microsoft.com/office/drawing/2017/decorative" val="1"/>
              </a:ext>
            </a:extLst>
          </p:cNvPr>
          <p:cNvSpPr/>
          <p:nvPr/>
        </p:nvSpPr>
        <p:spPr>
          <a:xfrm>
            <a:off x="-185350" y="1772976"/>
            <a:ext cx="11526260" cy="3339717"/>
          </a:xfrm>
          <a:custGeom>
            <a:avLst/>
            <a:gdLst/>
            <a:ahLst/>
            <a:cxnLst/>
            <a:rect l="l" t="t" r="r" b="b"/>
            <a:pathLst>
              <a:path w="11468915" h="4295456" extrusionOk="0">
                <a:moveTo>
                  <a:pt x="11344455" y="4295456"/>
                </a:moveTo>
                <a:lnTo>
                  <a:pt x="124460" y="4295456"/>
                </a:lnTo>
                <a:cubicBezTo>
                  <a:pt x="55880" y="4295456"/>
                  <a:pt x="0" y="4239576"/>
                  <a:pt x="0" y="4170996"/>
                </a:cubicBezTo>
                <a:lnTo>
                  <a:pt x="0" y="124460"/>
                </a:lnTo>
                <a:cubicBezTo>
                  <a:pt x="0" y="55880"/>
                  <a:pt x="55880" y="0"/>
                  <a:pt x="124460" y="0"/>
                </a:cubicBezTo>
                <a:lnTo>
                  <a:pt x="11344455" y="0"/>
                </a:lnTo>
                <a:cubicBezTo>
                  <a:pt x="11413035" y="0"/>
                  <a:pt x="11468915" y="55880"/>
                  <a:pt x="11468915" y="124460"/>
                </a:cubicBezTo>
                <a:lnTo>
                  <a:pt x="11468915" y="4170996"/>
                </a:lnTo>
                <a:cubicBezTo>
                  <a:pt x="11468915" y="4239576"/>
                  <a:pt x="11413035" y="4295456"/>
                  <a:pt x="11344455" y="4295456"/>
                </a:cubicBezTo>
                <a:close/>
              </a:path>
            </a:pathLst>
          </a:custGeom>
          <a:solidFill>
            <a:srgbClr val="023C5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6" name="Google Shape;246;p9"/>
          <p:cNvSpPr txBox="1">
            <a:spLocks noGrp="1"/>
          </p:cNvSpPr>
          <p:nvPr>
            <p:ph type="title" idx="4294967295"/>
          </p:nvPr>
        </p:nvSpPr>
        <p:spPr>
          <a:xfrm>
            <a:off x="4306677" y="2926400"/>
            <a:ext cx="6331500" cy="11853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33004"/>
              </a:lnSpc>
              <a:spcBef>
                <a:spcPts val="0"/>
              </a:spcBef>
              <a:spcAft>
                <a:spcPts val="0"/>
              </a:spcAft>
              <a:buClr>
                <a:srgbClr val="000000"/>
              </a:buClr>
              <a:buSzPts val="7700"/>
              <a:buFont typeface="Arial"/>
              <a:buNone/>
              <a:tabLst/>
              <a:defRPr/>
            </a:pPr>
            <a:r>
              <a:rPr kumimoji="0" lang="en-US" sz="7700" b="1" i="0" u="none" strike="noStrike" kern="0" cap="none" spc="0" normalizeH="0" baseline="0" noProof="0" dirty="0">
                <a:ln>
                  <a:noFill/>
                </a:ln>
                <a:solidFill>
                  <a:srgbClr val="FFFFFF"/>
                </a:solidFill>
                <a:effectLst/>
                <a:uLnTx/>
                <a:uFillTx/>
                <a:latin typeface="Arial"/>
                <a:ea typeface="Arial"/>
                <a:cs typeface="Arial"/>
                <a:sym typeface="Arial"/>
              </a:rPr>
              <a:t>THANK YOU.</a:t>
            </a:r>
            <a:endParaRPr kumimoji="0" lang="en-US" sz="77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48" name="Google Shape;248;p9"/>
          <p:cNvSpPr txBox="1"/>
          <p:nvPr/>
        </p:nvSpPr>
        <p:spPr>
          <a:xfrm>
            <a:off x="3261000" y="6215375"/>
            <a:ext cx="11766000" cy="646500"/>
          </a:xfrm>
          <a:prstGeom prst="rect">
            <a:avLst/>
          </a:prstGeom>
          <a:noFill/>
          <a:ln>
            <a:noFill/>
          </a:ln>
        </p:spPr>
        <p:txBody>
          <a:bodyPr spcFirstLastPara="1" wrap="square" lIns="0" tIns="0" rIns="0" bIns="0" anchor="t" anchorCtr="0">
            <a:spAutoFit/>
          </a:bodyPr>
          <a:lstStyle/>
          <a:p>
            <a:pPr marL="0" marR="0" lvl="0" indent="0" algn="l" rtl="0">
              <a:lnSpc>
                <a:spcPct val="115000"/>
              </a:lnSpc>
              <a:spcBef>
                <a:spcPts val="1400"/>
              </a:spcBef>
              <a:spcAft>
                <a:spcPts val="400"/>
              </a:spcAft>
              <a:buClr>
                <a:schemeClr val="dk1"/>
              </a:buClr>
              <a:buSzPts val="1100"/>
              <a:buFont typeface="Arial"/>
              <a:buNone/>
            </a:pPr>
            <a:r>
              <a:rPr lang="en-US" sz="4200" b="1" i="0" u="none" strike="noStrike" cap="none">
                <a:solidFill>
                  <a:srgbClr val="023C50"/>
                </a:solidFill>
                <a:highlight>
                  <a:srgbClr val="FFFF00"/>
                </a:highlight>
                <a:latin typeface="Arial"/>
                <a:ea typeface="Arial"/>
                <a:cs typeface="Arial"/>
                <a:sym typeface="Arial"/>
              </a:rPr>
              <a:t>[Insert contact and website information here]</a:t>
            </a:r>
            <a:endParaRPr sz="3000" b="1" i="0" u="none" strike="noStrike" cap="none">
              <a:solidFill>
                <a:srgbClr val="650038"/>
              </a:solidFill>
              <a:highlight>
                <a:srgbClr val="FFFF00"/>
              </a:highlight>
              <a:latin typeface="Arial"/>
              <a:ea typeface="Arial"/>
              <a:cs typeface="Arial"/>
              <a:sym typeface="Arial"/>
            </a:endParaRPr>
          </a:p>
        </p:txBody>
      </p:sp>
      <p:sp>
        <p:nvSpPr>
          <p:cNvPr id="247" name="Google Shape;247;p9"/>
          <p:cNvSpPr txBox="1"/>
          <p:nvPr/>
        </p:nvSpPr>
        <p:spPr>
          <a:xfrm>
            <a:off x="15366302" y="9434939"/>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grpSp>
        <p:nvGrpSpPr>
          <p:cNvPr id="249" name="Google Shape;249;p9">
            <a:extLst>
              <a:ext uri="{C183D7F6-B498-43B3-948B-1728B52AA6E4}">
                <adec:decorative xmlns:adec="http://schemas.microsoft.com/office/drawing/2017/decorative" val="1"/>
              </a:ext>
            </a:extLst>
          </p:cNvPr>
          <p:cNvGrpSpPr/>
          <p:nvPr/>
        </p:nvGrpSpPr>
        <p:grpSpPr>
          <a:xfrm>
            <a:off x="756986" y="2292105"/>
            <a:ext cx="2919369" cy="3999025"/>
            <a:chOff x="9102825" y="580293"/>
            <a:chExt cx="8288954" cy="11354415"/>
          </a:xfrm>
        </p:grpSpPr>
        <p:sp>
          <p:nvSpPr>
            <p:cNvPr id="250" name="Google Shape;250;p9"/>
            <p:cNvSpPr/>
            <p:nvPr/>
          </p:nvSpPr>
          <p:spPr>
            <a:xfrm>
              <a:off x="9113925" y="3008550"/>
              <a:ext cx="3230100" cy="3259200"/>
            </a:xfrm>
            <a:prstGeom prst="roundRect">
              <a:avLst>
                <a:gd name="adj" fmla="val 2703"/>
              </a:avLst>
            </a:prstGeom>
            <a:solidFill>
              <a:srgbClr val="F3702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9"/>
            <p:cNvSpPr/>
            <p:nvPr/>
          </p:nvSpPr>
          <p:spPr>
            <a:xfrm rot="-784941">
              <a:off x="9269513" y="1331762"/>
              <a:ext cx="6695784" cy="487856"/>
            </a:xfrm>
            <a:prstGeom prst="roundRect">
              <a:avLst>
                <a:gd name="adj" fmla="val 2703"/>
              </a:avLst>
            </a:prstGeom>
            <a:solidFill>
              <a:srgbClr val="FDB51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p9"/>
            <p:cNvSpPr/>
            <p:nvPr/>
          </p:nvSpPr>
          <p:spPr>
            <a:xfrm>
              <a:off x="12795676" y="1693863"/>
              <a:ext cx="4596103" cy="4616704"/>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B4015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p9"/>
            <p:cNvSpPr/>
            <p:nvPr/>
          </p:nvSpPr>
          <p:spPr>
            <a:xfrm>
              <a:off x="9102825" y="6594009"/>
              <a:ext cx="6819600" cy="3372900"/>
            </a:xfrm>
            <a:prstGeom prst="roundRect">
              <a:avLst>
                <a:gd name="adj" fmla="val 2703"/>
              </a:avLst>
            </a:prstGeom>
            <a:solidFill>
              <a:srgbClr val="0080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9"/>
            <p:cNvSpPr/>
            <p:nvPr/>
          </p:nvSpPr>
          <p:spPr>
            <a:xfrm>
              <a:off x="10697150" y="8262884"/>
              <a:ext cx="3655439" cy="3671824"/>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solidFill>
              <a:srgbClr val="FBF5E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147"/>
        <p:cNvGrpSpPr/>
        <p:nvPr/>
      </p:nvGrpSpPr>
      <p:grpSpPr>
        <a:xfrm>
          <a:off x="0" y="0"/>
          <a:ext cx="0" cy="0"/>
          <a:chOff x="0" y="0"/>
          <a:chExt cx="0" cy="0"/>
        </a:xfrm>
      </p:grpSpPr>
      <p:sp>
        <p:nvSpPr>
          <p:cNvPr id="148" name="Google Shape;148;g220dde29abe_0_0">
            <a:extLst>
              <a:ext uri="{C183D7F6-B498-43B3-948B-1728B52AA6E4}">
                <adec:decorative xmlns:adec="http://schemas.microsoft.com/office/drawing/2017/decorative" val="1"/>
              </a:ext>
            </a:extLst>
          </p:cNvPr>
          <p:cNvSpPr/>
          <p:nvPr/>
        </p:nvSpPr>
        <p:spPr>
          <a:xfrm>
            <a:off x="1047625" y="1079088"/>
            <a:ext cx="14230303" cy="3187527"/>
          </a:xfrm>
          <a:custGeom>
            <a:avLst/>
            <a:gdLst/>
            <a:ahLst/>
            <a:cxnLst/>
            <a:rect l="l" t="t" r="r" b="b"/>
            <a:pathLst>
              <a:path w="10619629" h="1756213" extrusionOk="0">
                <a:moveTo>
                  <a:pt x="10495169" y="1756213"/>
                </a:moveTo>
                <a:lnTo>
                  <a:pt x="124460" y="1756213"/>
                </a:lnTo>
                <a:cubicBezTo>
                  <a:pt x="55880" y="1756213"/>
                  <a:pt x="0" y="1700333"/>
                  <a:pt x="0" y="1631753"/>
                </a:cubicBezTo>
                <a:lnTo>
                  <a:pt x="0" y="124460"/>
                </a:lnTo>
                <a:cubicBezTo>
                  <a:pt x="0" y="55880"/>
                  <a:pt x="55880" y="0"/>
                  <a:pt x="124460" y="0"/>
                </a:cubicBezTo>
                <a:lnTo>
                  <a:pt x="10495169" y="0"/>
                </a:lnTo>
                <a:cubicBezTo>
                  <a:pt x="10563749" y="0"/>
                  <a:pt x="10619629" y="55880"/>
                  <a:pt x="10619629" y="124460"/>
                </a:cubicBezTo>
                <a:lnTo>
                  <a:pt x="10619629" y="1631753"/>
                </a:lnTo>
                <a:cubicBezTo>
                  <a:pt x="10619629" y="1700333"/>
                  <a:pt x="10563749" y="1756213"/>
                  <a:pt x="10495169" y="1756213"/>
                </a:cubicBezTo>
                <a:close/>
              </a:path>
            </a:pathLst>
          </a:custGeom>
          <a:solidFill>
            <a:srgbClr val="81014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9" name="Google Shape;149;g220dde29abe_0_0">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g220dde29abe_0_0">
            <a:extLst>
              <a:ext uri="{C183D7F6-B498-43B3-948B-1728B52AA6E4}">
                <adec:decorative xmlns:adec="http://schemas.microsoft.com/office/drawing/2017/decorative" val="1"/>
              </a:ext>
            </a:extLst>
          </p:cNvPr>
          <p:cNvSpPr/>
          <p:nvPr/>
        </p:nvSpPr>
        <p:spPr>
          <a:xfrm>
            <a:off x="-1232870" y="-146355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0080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g220dde29abe_0_0">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g220dde29abe_0_0"/>
          <p:cNvSpPr txBox="1">
            <a:spLocks noGrp="1"/>
          </p:cNvSpPr>
          <p:nvPr>
            <p:ph type="title" idx="4294967295"/>
          </p:nvPr>
        </p:nvSpPr>
        <p:spPr>
          <a:xfrm>
            <a:off x="1779400" y="1595400"/>
            <a:ext cx="12940500" cy="21549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7000" b="1" i="0" u="none" strike="noStrike" kern="0" cap="none" spc="0" normalizeH="0" baseline="0" noProof="0" dirty="0">
                <a:ln>
                  <a:noFill/>
                </a:ln>
                <a:solidFill>
                  <a:schemeClr val="lt1"/>
                </a:solidFill>
                <a:effectLst/>
                <a:uLnTx/>
                <a:uFillTx/>
                <a:latin typeface="Arial"/>
                <a:ea typeface="Arial"/>
                <a:cs typeface="Arial"/>
                <a:sym typeface="Arial"/>
              </a:rPr>
              <a:t>Babies are born with amazing capabilities</a:t>
            </a:r>
          </a:p>
        </p:txBody>
      </p:sp>
      <p:sp>
        <p:nvSpPr>
          <p:cNvPr id="155" name="Google Shape;155;g220dde29abe_0_0"/>
          <p:cNvSpPr txBox="1"/>
          <p:nvPr/>
        </p:nvSpPr>
        <p:spPr>
          <a:xfrm>
            <a:off x="1779400" y="4444575"/>
            <a:ext cx="14580600" cy="47895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chemeClr val="dk1"/>
              </a:buClr>
              <a:buSzPts val="1100"/>
              <a:buFont typeface="Arial"/>
              <a:buNone/>
            </a:pPr>
            <a:r>
              <a:rPr lang="en-US" sz="4000" b="1" i="0" u="none" strike="noStrike" cap="none">
                <a:solidFill>
                  <a:srgbClr val="650038"/>
                </a:solidFill>
                <a:latin typeface="Arial"/>
                <a:ea typeface="Arial"/>
                <a:cs typeface="Arial"/>
                <a:sym typeface="Arial"/>
              </a:rPr>
              <a:t>Supports must serve families’ unique strengths and needs: </a:t>
            </a:r>
            <a:endParaRPr sz="4000" b="1" i="0" u="none" strike="noStrike" cap="none">
              <a:solidFill>
                <a:srgbClr val="650038"/>
              </a:solidFill>
              <a:latin typeface="Arial"/>
              <a:ea typeface="Arial"/>
              <a:cs typeface="Arial"/>
              <a:sym typeface="Arial"/>
            </a:endParaRPr>
          </a:p>
          <a:p>
            <a:pPr marL="1828800" marR="0" lvl="0" indent="-482600" algn="l" rtl="0">
              <a:lnSpc>
                <a:spcPct val="115000"/>
              </a:lnSpc>
              <a:spcBef>
                <a:spcPts val="15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Health</a:t>
            </a:r>
            <a:endParaRPr sz="4000" b="1" i="0" u="none" strike="noStrike" cap="none">
              <a:solidFill>
                <a:srgbClr val="650038"/>
              </a:solidFill>
              <a:latin typeface="Arial"/>
              <a:ea typeface="Arial"/>
              <a:cs typeface="Arial"/>
              <a:sym typeface="Arial"/>
            </a:endParaRPr>
          </a:p>
          <a:p>
            <a:pPr marL="1828800" marR="0" lvl="0" indent="-482600" algn="l" rtl="0">
              <a:lnSpc>
                <a:spcPct val="115000"/>
              </a:lnSpc>
              <a:spcBef>
                <a:spcPts val="5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Nutrition</a:t>
            </a:r>
            <a:endParaRPr sz="4000" b="1" i="0" u="none" strike="noStrike" cap="none">
              <a:solidFill>
                <a:srgbClr val="650038"/>
              </a:solidFill>
              <a:latin typeface="Arial"/>
              <a:ea typeface="Arial"/>
              <a:cs typeface="Arial"/>
              <a:sym typeface="Arial"/>
            </a:endParaRPr>
          </a:p>
          <a:p>
            <a:pPr marL="1828800" marR="0" lvl="0" indent="-482600" algn="l" rtl="0">
              <a:lnSpc>
                <a:spcPct val="115000"/>
              </a:lnSpc>
              <a:spcBef>
                <a:spcPts val="5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Social</a:t>
            </a:r>
            <a:endParaRPr sz="4000" b="1" i="0" u="none" strike="noStrike" cap="none">
              <a:solidFill>
                <a:srgbClr val="650038"/>
              </a:solidFill>
              <a:latin typeface="Arial"/>
              <a:ea typeface="Arial"/>
              <a:cs typeface="Arial"/>
              <a:sym typeface="Arial"/>
            </a:endParaRPr>
          </a:p>
          <a:p>
            <a:pPr marL="1828800" marR="0" lvl="0" indent="-482600" algn="l" rtl="0">
              <a:lnSpc>
                <a:spcPct val="115000"/>
              </a:lnSpc>
              <a:spcBef>
                <a:spcPts val="5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Economic</a:t>
            </a:r>
            <a:endParaRPr sz="4000" b="1" i="0" u="none" strike="noStrike" cap="none">
              <a:solidFill>
                <a:srgbClr val="650038"/>
              </a:solidFill>
              <a:latin typeface="Arial"/>
              <a:ea typeface="Arial"/>
              <a:cs typeface="Arial"/>
              <a:sym typeface="Arial"/>
            </a:endParaRPr>
          </a:p>
          <a:p>
            <a:pPr marL="1828800" marR="0" lvl="0" indent="-482600" algn="l" rtl="0">
              <a:lnSpc>
                <a:spcPct val="115000"/>
              </a:lnSpc>
              <a:spcBef>
                <a:spcPts val="5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Learning </a:t>
            </a:r>
            <a:endParaRPr sz="4000" b="1" i="0" u="none" strike="noStrike" cap="none">
              <a:solidFill>
                <a:srgbClr val="650038"/>
              </a:solidFill>
              <a:latin typeface="Arial"/>
              <a:ea typeface="Arial"/>
              <a:cs typeface="Arial"/>
              <a:sym typeface="Arial"/>
            </a:endParaRPr>
          </a:p>
        </p:txBody>
      </p:sp>
      <p:sp>
        <p:nvSpPr>
          <p:cNvPr id="152" name="Google Shape;152;g220dde29abe_0_0"/>
          <p:cNvSpPr txBox="1"/>
          <p:nvPr/>
        </p:nvSpPr>
        <p:spPr>
          <a:xfrm>
            <a:off x="566128" y="96601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
        <p:nvSpPr>
          <p:cNvPr id="153" name="Google Shape;153;g220dde29abe_0_0">
            <a:extLst>
              <a:ext uri="{C183D7F6-B498-43B3-948B-1728B52AA6E4}">
                <adec:decorative xmlns:adec="http://schemas.microsoft.com/office/drawing/2017/decorative" val="1"/>
              </a:ext>
            </a:extLst>
          </p:cNvPr>
          <p:cNvSpPr/>
          <p:nvPr/>
        </p:nvSpPr>
        <p:spPr>
          <a:xfrm>
            <a:off x="14788821" y="8348469"/>
            <a:ext cx="1300746" cy="1306576"/>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solidFill>
            <a:srgbClr val="F3702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159"/>
        <p:cNvGrpSpPr/>
        <p:nvPr/>
      </p:nvGrpSpPr>
      <p:grpSpPr>
        <a:xfrm>
          <a:off x="0" y="0"/>
          <a:ext cx="0" cy="0"/>
          <a:chOff x="0" y="0"/>
          <a:chExt cx="0" cy="0"/>
        </a:xfrm>
      </p:grpSpPr>
      <p:sp>
        <p:nvSpPr>
          <p:cNvPr id="161" name="Google Shape;161;p4">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4">
            <a:extLst>
              <a:ext uri="{C183D7F6-B498-43B3-948B-1728B52AA6E4}">
                <adec:decorative xmlns:adec="http://schemas.microsoft.com/office/drawing/2017/decorative" val="1"/>
              </a:ext>
            </a:extLst>
          </p:cNvPr>
          <p:cNvSpPr/>
          <p:nvPr/>
        </p:nvSpPr>
        <p:spPr>
          <a:xfrm>
            <a:off x="-1305620" y="-15945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p4">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 name="Title 3">
            <a:extLst>
              <a:ext uri="{FF2B5EF4-FFF2-40B4-BE49-F238E27FC236}">
                <a16:creationId xmlns:a16="http://schemas.microsoft.com/office/drawing/2014/main" id="{AF431CCF-C7B9-25A6-9102-1AF6B1C69509}"/>
              </a:ext>
            </a:extLst>
          </p:cNvPr>
          <p:cNvSpPr txBox="1">
            <a:spLocks noGrp="1"/>
          </p:cNvSpPr>
          <p:nvPr>
            <p:ph type="title" idx="4294967295"/>
          </p:nvPr>
        </p:nvSpPr>
        <p:spPr>
          <a:xfrm>
            <a:off x="1998160" y="2170789"/>
            <a:ext cx="12983931" cy="119263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2000"/>
              </a:spcBef>
              <a:spcAft>
                <a:spcPts val="0"/>
              </a:spcAft>
              <a:buClr>
                <a:srgbClr val="000000"/>
              </a:buClr>
              <a:buSzPts val="5000"/>
              <a:buFont typeface="Arial"/>
              <a:buNone/>
              <a:tabLst/>
              <a:defRPr/>
            </a:pPr>
            <a:r>
              <a:rPr kumimoji="0" lang="en-US" sz="5000" b="1" i="0" u="none" strike="noStrike" kern="0" cap="none" spc="0" normalizeH="0" baseline="0" noProof="0" dirty="0">
                <a:ln>
                  <a:noFill/>
                </a:ln>
                <a:solidFill>
                  <a:srgbClr val="023C50"/>
                </a:solidFill>
                <a:effectLst/>
                <a:uLnTx/>
                <a:uFillTx/>
                <a:latin typeface="Arial"/>
                <a:ea typeface="Arial"/>
                <a:cs typeface="Arial"/>
                <a:sym typeface="Arial"/>
              </a:rPr>
              <a:t>Rapid brain and body development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64" name="Google Shape;164;p4"/>
          <p:cNvSpPr txBox="1"/>
          <p:nvPr/>
        </p:nvSpPr>
        <p:spPr>
          <a:xfrm>
            <a:off x="1998160" y="3307151"/>
            <a:ext cx="14495100" cy="4122924"/>
          </a:xfrm>
          <a:prstGeom prst="rect">
            <a:avLst/>
          </a:prstGeom>
          <a:noFill/>
          <a:ln>
            <a:noFill/>
          </a:ln>
        </p:spPr>
        <p:txBody>
          <a:bodyPr spcFirstLastPara="1" wrap="square" lIns="0" tIns="0" rIns="0" bIns="0" anchor="t" anchorCtr="0">
            <a:spAutoFit/>
          </a:bodyPr>
          <a:lstStyle/>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Babies process sounds, grammar, and words — in multiple languages.</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Early brain growth affects ability to learn, behavior, and lifelong health.</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Don’t wait for K-12; brain development and school readiness </a:t>
            </a:r>
            <a:br>
              <a:rPr lang="en-US" sz="3500" b="0" i="0" u="none" strike="noStrike" cap="none" dirty="0">
                <a:solidFill>
                  <a:srgbClr val="023C50"/>
                </a:solidFill>
                <a:latin typeface="Arial"/>
                <a:ea typeface="Arial"/>
                <a:cs typeface="Arial"/>
                <a:sym typeface="Arial"/>
              </a:rPr>
            </a:br>
            <a:r>
              <a:rPr lang="en-US" sz="3500" b="0" i="0" u="none" strike="noStrike" cap="none" dirty="0">
                <a:solidFill>
                  <a:srgbClr val="023C50"/>
                </a:solidFill>
                <a:latin typeface="Arial"/>
                <a:ea typeface="Arial"/>
                <a:cs typeface="Arial"/>
                <a:sym typeface="Arial"/>
              </a:rPr>
              <a:t>take place in PN-3. </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Support parents and caregivers to engage from the earliest days.</a:t>
            </a:r>
            <a:endParaRPr sz="3500" b="0" i="0" u="none" strike="noStrike" cap="none" dirty="0">
              <a:solidFill>
                <a:srgbClr val="023C50"/>
              </a:solidFill>
              <a:latin typeface="Arial"/>
              <a:ea typeface="Arial"/>
              <a:cs typeface="Arial"/>
              <a:sym typeface="Arial"/>
            </a:endParaRPr>
          </a:p>
        </p:txBody>
      </p:sp>
      <p:sp>
        <p:nvSpPr>
          <p:cNvPr id="160" name="Google Shape;160;p4"/>
          <p:cNvSpPr txBox="1"/>
          <p:nvPr/>
        </p:nvSpPr>
        <p:spPr>
          <a:xfrm>
            <a:off x="566128" y="96550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168"/>
        <p:cNvGrpSpPr/>
        <p:nvPr/>
      </p:nvGrpSpPr>
      <p:grpSpPr>
        <a:xfrm>
          <a:off x="0" y="0"/>
          <a:ext cx="0" cy="0"/>
          <a:chOff x="0" y="0"/>
          <a:chExt cx="0" cy="0"/>
        </a:xfrm>
      </p:grpSpPr>
      <p:sp>
        <p:nvSpPr>
          <p:cNvPr id="169" name="Google Shape;169;p12">
            <a:extLst>
              <a:ext uri="{C183D7F6-B498-43B3-948B-1728B52AA6E4}">
                <adec:decorative xmlns:adec="http://schemas.microsoft.com/office/drawing/2017/decorative" val="1"/>
              </a:ext>
            </a:extLst>
          </p:cNvPr>
          <p:cNvSpPr/>
          <p:nvPr/>
        </p:nvSpPr>
        <p:spPr>
          <a:xfrm>
            <a:off x="1123825" y="1079100"/>
            <a:ext cx="13725870" cy="4135882"/>
          </a:xfrm>
          <a:custGeom>
            <a:avLst/>
            <a:gdLst/>
            <a:ahLst/>
            <a:cxnLst/>
            <a:rect l="l" t="t" r="r" b="b"/>
            <a:pathLst>
              <a:path w="10619629" h="1756213" extrusionOk="0">
                <a:moveTo>
                  <a:pt x="10495169" y="1756213"/>
                </a:moveTo>
                <a:lnTo>
                  <a:pt x="124460" y="1756213"/>
                </a:lnTo>
                <a:cubicBezTo>
                  <a:pt x="55880" y="1756213"/>
                  <a:pt x="0" y="1700333"/>
                  <a:pt x="0" y="1631753"/>
                </a:cubicBezTo>
                <a:lnTo>
                  <a:pt x="0" y="124460"/>
                </a:lnTo>
                <a:cubicBezTo>
                  <a:pt x="0" y="55880"/>
                  <a:pt x="55880" y="0"/>
                  <a:pt x="124460" y="0"/>
                </a:cubicBezTo>
                <a:lnTo>
                  <a:pt x="10495169" y="0"/>
                </a:lnTo>
                <a:cubicBezTo>
                  <a:pt x="10563749" y="0"/>
                  <a:pt x="10619629" y="55880"/>
                  <a:pt x="10619629" y="124460"/>
                </a:cubicBezTo>
                <a:lnTo>
                  <a:pt x="10619629" y="1631753"/>
                </a:lnTo>
                <a:cubicBezTo>
                  <a:pt x="10619629" y="1700333"/>
                  <a:pt x="10563749" y="1756213"/>
                  <a:pt x="10495169" y="1756213"/>
                </a:cubicBezTo>
                <a:close/>
              </a:path>
            </a:pathLst>
          </a:custGeom>
          <a:solidFill>
            <a:srgbClr val="81014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12">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12">
            <a:extLst>
              <a:ext uri="{C183D7F6-B498-43B3-948B-1728B52AA6E4}">
                <adec:decorative xmlns:adec="http://schemas.microsoft.com/office/drawing/2017/decorative" val="1"/>
              </a:ext>
            </a:extLst>
          </p:cNvPr>
          <p:cNvSpPr/>
          <p:nvPr/>
        </p:nvSpPr>
        <p:spPr>
          <a:xfrm>
            <a:off x="-1218320" y="-14199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F3702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2">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12">
            <a:extLst>
              <a:ext uri="{C183D7F6-B498-43B3-948B-1728B52AA6E4}">
                <adec:decorative xmlns:adec="http://schemas.microsoft.com/office/drawing/2017/decorative" val="1"/>
              </a:ext>
            </a:extLst>
          </p:cNvPr>
          <p:cNvSpPr/>
          <p:nvPr/>
        </p:nvSpPr>
        <p:spPr>
          <a:xfrm rot="1478806">
            <a:off x="14895725" y="8292508"/>
            <a:ext cx="1066129" cy="1076605"/>
          </a:xfrm>
          <a:prstGeom prst="roundRect">
            <a:avLst>
              <a:gd name="adj" fmla="val 16667"/>
            </a:avLst>
          </a:prstGeom>
          <a:solidFill>
            <a:srgbClr val="0080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Google Shape;175;p12"/>
          <p:cNvSpPr txBox="1">
            <a:spLocks noGrp="1"/>
          </p:cNvSpPr>
          <p:nvPr>
            <p:ph type="title" idx="4294967295"/>
          </p:nvPr>
        </p:nvSpPr>
        <p:spPr>
          <a:xfrm>
            <a:off x="1779400" y="1519200"/>
            <a:ext cx="13256400" cy="32325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7000" b="1" i="0" u="none" strike="noStrike" kern="0" cap="none" spc="0" normalizeH="0" baseline="0" noProof="0" dirty="0">
                <a:ln>
                  <a:noFill/>
                </a:ln>
                <a:solidFill>
                  <a:schemeClr val="lt1"/>
                </a:solidFill>
                <a:effectLst/>
                <a:uLnTx/>
                <a:uFillTx/>
                <a:latin typeface="Arial"/>
                <a:ea typeface="Arial"/>
                <a:cs typeface="Arial"/>
                <a:sym typeface="Arial"/>
              </a:rPr>
              <a:t>Parents and caregivers want the very best for their babies and toddlers</a:t>
            </a:r>
          </a:p>
        </p:txBody>
      </p:sp>
      <p:sp>
        <p:nvSpPr>
          <p:cNvPr id="176" name="Google Shape;176;p12"/>
          <p:cNvSpPr txBox="1"/>
          <p:nvPr/>
        </p:nvSpPr>
        <p:spPr>
          <a:xfrm>
            <a:off x="1779400" y="5809975"/>
            <a:ext cx="12398100" cy="15084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1600"/>
              </a:spcBef>
              <a:spcAft>
                <a:spcPts val="400"/>
              </a:spcAft>
              <a:buClr>
                <a:srgbClr val="000000"/>
              </a:buClr>
              <a:buSzPts val="4000"/>
              <a:buFont typeface="Arial"/>
              <a:buNone/>
            </a:pPr>
            <a:r>
              <a:rPr lang="en-US" sz="4000" b="1" i="0" u="none" strike="noStrike" cap="none">
                <a:solidFill>
                  <a:srgbClr val="650038"/>
                </a:solidFill>
                <a:latin typeface="Arial"/>
                <a:ea typeface="Arial"/>
                <a:cs typeface="Arial"/>
                <a:sym typeface="Arial"/>
              </a:rPr>
              <a:t>Policies and systems must be built for all families, so all can have access to what they need.</a:t>
            </a:r>
            <a:endParaRPr sz="4000" b="1" i="0" u="none" strike="noStrike" cap="none">
              <a:solidFill>
                <a:srgbClr val="650038"/>
              </a:solidFill>
              <a:latin typeface="Arial"/>
              <a:ea typeface="Arial"/>
              <a:cs typeface="Arial"/>
              <a:sym typeface="Arial"/>
            </a:endParaRPr>
          </a:p>
        </p:txBody>
      </p:sp>
      <p:sp>
        <p:nvSpPr>
          <p:cNvPr id="170" name="Google Shape;170;p12"/>
          <p:cNvSpPr txBox="1"/>
          <p:nvPr/>
        </p:nvSpPr>
        <p:spPr>
          <a:xfrm>
            <a:off x="566128" y="96601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180"/>
        <p:cNvGrpSpPr/>
        <p:nvPr/>
      </p:nvGrpSpPr>
      <p:grpSpPr>
        <a:xfrm>
          <a:off x="0" y="0"/>
          <a:ext cx="0" cy="0"/>
          <a:chOff x="0" y="0"/>
          <a:chExt cx="0" cy="0"/>
        </a:xfrm>
      </p:grpSpPr>
      <p:sp>
        <p:nvSpPr>
          <p:cNvPr id="182" name="Google Shape;182;g203f2aab71d_0_3">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3702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g203f2aab71d_0_3">
            <a:extLst>
              <a:ext uri="{C183D7F6-B498-43B3-948B-1728B52AA6E4}">
                <adec:decorative xmlns:adec="http://schemas.microsoft.com/office/drawing/2017/decorative" val="1"/>
              </a:ext>
            </a:extLst>
          </p:cNvPr>
          <p:cNvSpPr/>
          <p:nvPr/>
        </p:nvSpPr>
        <p:spPr>
          <a:xfrm>
            <a:off x="-1305620" y="-15945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0080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g203f2aab71d_0_3">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 name="Google Shape;185;g203f2aab71d_0_3">
            <a:extLst>
              <a:ext uri="{FF2B5EF4-FFF2-40B4-BE49-F238E27FC236}">
                <a16:creationId xmlns:a16="http://schemas.microsoft.com/office/drawing/2014/main" id="{16BDCEDD-D260-3697-61B4-E7A8A3743AF4}"/>
              </a:ext>
            </a:extLst>
          </p:cNvPr>
          <p:cNvSpPr txBox="1">
            <a:spLocks noGrp="1"/>
          </p:cNvSpPr>
          <p:nvPr>
            <p:ph type="title" idx="4294967295"/>
          </p:nvPr>
        </p:nvSpPr>
        <p:spPr>
          <a:xfrm>
            <a:off x="1393925" y="1645622"/>
            <a:ext cx="14019000" cy="1090042"/>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1600"/>
              </a:spcBef>
              <a:spcAft>
                <a:spcPts val="0"/>
              </a:spcAft>
              <a:buClr>
                <a:srgbClr val="000000"/>
              </a:buClr>
              <a:buSzPts val="5000"/>
              <a:buFont typeface="Arial"/>
              <a:buNone/>
              <a:tabLst/>
              <a:defRPr/>
            </a:pPr>
            <a:r>
              <a:rPr kumimoji="0" lang="en-US" sz="5000" b="1" i="0" u="none" strike="noStrike" kern="0" cap="none" spc="0" normalizeH="0" baseline="0" noProof="0" dirty="0">
                <a:ln>
                  <a:noFill/>
                </a:ln>
                <a:solidFill>
                  <a:srgbClr val="023C50"/>
                </a:solidFill>
                <a:effectLst/>
                <a:uLnTx/>
                <a:uFillTx/>
                <a:latin typeface="Arial"/>
                <a:ea typeface="Arial"/>
                <a:cs typeface="Arial"/>
                <a:sym typeface="Arial"/>
              </a:rPr>
              <a:t>Current systems and supports are inadequate </a:t>
            </a:r>
          </a:p>
        </p:txBody>
      </p:sp>
      <p:sp>
        <p:nvSpPr>
          <p:cNvPr id="185" name="Google Shape;185;g203f2aab71d_0_3"/>
          <p:cNvSpPr txBox="1"/>
          <p:nvPr/>
        </p:nvSpPr>
        <p:spPr>
          <a:xfrm>
            <a:off x="1393925" y="3065494"/>
            <a:ext cx="14019000" cy="4485843"/>
          </a:xfrm>
          <a:prstGeom prst="rect">
            <a:avLst/>
          </a:prstGeom>
          <a:noFill/>
          <a:ln>
            <a:noFill/>
          </a:ln>
        </p:spPr>
        <p:txBody>
          <a:bodyPr spcFirstLastPara="1" wrap="square" lIns="0" tIns="0" rIns="0" bIns="0" anchor="t" anchorCtr="0">
            <a:spAutoFit/>
          </a:bodyPr>
          <a:lstStyle/>
          <a:p>
            <a:pPr marL="0" marR="0" lvl="0" indent="0" algn="l" rtl="0">
              <a:lnSpc>
                <a:spcPct val="115000"/>
              </a:lnSpc>
              <a:spcBef>
                <a:spcPts val="0"/>
              </a:spcBef>
              <a:spcAft>
                <a:spcPts val="0"/>
              </a:spcAft>
              <a:buClr>
                <a:srgbClr val="000000"/>
              </a:buClr>
              <a:buSzPts val="3500"/>
              <a:buFont typeface="Arial"/>
              <a:buNone/>
            </a:pPr>
            <a:r>
              <a:rPr lang="en-US" sz="3500" b="1" i="0" u="none" strike="noStrike" cap="none" dirty="0">
                <a:solidFill>
                  <a:srgbClr val="023C50"/>
                </a:solidFill>
                <a:latin typeface="Arial"/>
                <a:ea typeface="Arial"/>
                <a:cs typeface="Arial"/>
                <a:sym typeface="Arial"/>
              </a:rPr>
              <a:t>We must:</a:t>
            </a:r>
            <a:endParaRPr sz="3500" b="1"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Support culturally and linguistically responsive practices that celebrate the many ways families raise children.</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Build policies that create access, not barriers, to health.</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Acknowledge that policies and practices have historically denied </a:t>
            </a:r>
            <a:br>
              <a:rPr lang="en-US" sz="3500" b="0" i="0" u="none" strike="noStrike" cap="none" dirty="0">
                <a:solidFill>
                  <a:srgbClr val="023C50"/>
                </a:solidFill>
                <a:latin typeface="Arial"/>
                <a:ea typeface="Arial"/>
                <a:cs typeface="Arial"/>
                <a:sym typeface="Arial"/>
              </a:rPr>
            </a:br>
            <a:r>
              <a:rPr lang="en-US" sz="3500" b="0" i="0" u="none" strike="noStrike" cap="none" dirty="0">
                <a:solidFill>
                  <a:srgbClr val="023C50"/>
                </a:solidFill>
                <a:latin typeface="Arial"/>
                <a:ea typeface="Arial"/>
                <a:cs typeface="Arial"/>
                <a:sym typeface="Arial"/>
              </a:rPr>
              <a:t>health care to people of color and Indigenous people.</a:t>
            </a:r>
            <a:endParaRPr sz="3500" b="0" i="0" u="none" strike="noStrike" cap="none" dirty="0">
              <a:solidFill>
                <a:srgbClr val="023C50"/>
              </a:solidFill>
              <a:latin typeface="Arial"/>
              <a:ea typeface="Arial"/>
              <a:cs typeface="Arial"/>
              <a:sym typeface="Arial"/>
            </a:endParaRPr>
          </a:p>
        </p:txBody>
      </p:sp>
      <p:sp>
        <p:nvSpPr>
          <p:cNvPr id="181" name="Google Shape;181;g203f2aab71d_0_3"/>
          <p:cNvSpPr txBox="1"/>
          <p:nvPr/>
        </p:nvSpPr>
        <p:spPr>
          <a:xfrm>
            <a:off x="566128" y="96550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189"/>
        <p:cNvGrpSpPr/>
        <p:nvPr/>
      </p:nvGrpSpPr>
      <p:grpSpPr>
        <a:xfrm>
          <a:off x="0" y="0"/>
          <a:ext cx="0" cy="0"/>
          <a:chOff x="0" y="0"/>
          <a:chExt cx="0" cy="0"/>
        </a:xfrm>
      </p:grpSpPr>
      <p:sp>
        <p:nvSpPr>
          <p:cNvPr id="190" name="Google Shape;190;g209366a5783_0_0">
            <a:extLst>
              <a:ext uri="{C183D7F6-B498-43B3-948B-1728B52AA6E4}">
                <adec:decorative xmlns:adec="http://schemas.microsoft.com/office/drawing/2017/decorative" val="1"/>
              </a:ext>
            </a:extLst>
          </p:cNvPr>
          <p:cNvSpPr/>
          <p:nvPr/>
        </p:nvSpPr>
        <p:spPr>
          <a:xfrm>
            <a:off x="1105825" y="2088363"/>
            <a:ext cx="10460335" cy="2050379"/>
          </a:xfrm>
          <a:custGeom>
            <a:avLst/>
            <a:gdLst/>
            <a:ahLst/>
            <a:cxnLst/>
            <a:rect l="l" t="t" r="r" b="b"/>
            <a:pathLst>
              <a:path w="10619629" h="1756213" extrusionOk="0">
                <a:moveTo>
                  <a:pt x="10495169" y="1756213"/>
                </a:moveTo>
                <a:lnTo>
                  <a:pt x="124460" y="1756213"/>
                </a:lnTo>
                <a:cubicBezTo>
                  <a:pt x="55880" y="1756213"/>
                  <a:pt x="0" y="1700333"/>
                  <a:pt x="0" y="1631753"/>
                </a:cubicBezTo>
                <a:lnTo>
                  <a:pt x="0" y="124460"/>
                </a:lnTo>
                <a:cubicBezTo>
                  <a:pt x="0" y="55880"/>
                  <a:pt x="55880" y="0"/>
                  <a:pt x="124460" y="0"/>
                </a:cubicBezTo>
                <a:lnTo>
                  <a:pt x="10495169" y="0"/>
                </a:lnTo>
                <a:cubicBezTo>
                  <a:pt x="10563749" y="0"/>
                  <a:pt x="10619629" y="55880"/>
                  <a:pt x="10619629" y="124460"/>
                </a:cubicBezTo>
                <a:lnTo>
                  <a:pt x="10619629" y="1631753"/>
                </a:lnTo>
                <a:cubicBezTo>
                  <a:pt x="10619629" y="1700333"/>
                  <a:pt x="10563749" y="1756213"/>
                  <a:pt x="10495169" y="1756213"/>
                </a:cubicBezTo>
                <a:close/>
              </a:path>
            </a:pathLst>
          </a:custGeom>
          <a:solidFill>
            <a:srgbClr val="81014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2" name="Google Shape;192;g209366a5783_0_0">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g209366a5783_0_0">
            <a:extLst>
              <a:ext uri="{C183D7F6-B498-43B3-948B-1728B52AA6E4}">
                <adec:decorative xmlns:adec="http://schemas.microsoft.com/office/drawing/2017/decorative" val="1"/>
              </a:ext>
            </a:extLst>
          </p:cNvPr>
          <p:cNvSpPr/>
          <p:nvPr/>
        </p:nvSpPr>
        <p:spPr>
          <a:xfrm>
            <a:off x="-1305620" y="-15945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023C5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g209366a5783_0_0">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00807B"/>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5" name="Google Shape;195;g209366a5783_0_0"/>
          <p:cNvSpPr txBox="1">
            <a:spLocks noGrp="1"/>
          </p:cNvSpPr>
          <p:nvPr>
            <p:ph type="title" idx="4294967295"/>
          </p:nvPr>
        </p:nvSpPr>
        <p:spPr>
          <a:xfrm>
            <a:off x="1779400" y="2574750"/>
            <a:ext cx="12940500" cy="10776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kumimoji="0" lang="en-US" sz="7000" b="1" i="0" u="none" strike="noStrike" kern="0" cap="none" spc="0" normalizeH="0" baseline="0" noProof="0" dirty="0">
                <a:ln>
                  <a:noFill/>
                </a:ln>
                <a:solidFill>
                  <a:schemeClr val="lt1"/>
                </a:solidFill>
                <a:effectLst/>
                <a:uLnTx/>
                <a:uFillTx/>
                <a:latin typeface="Arial"/>
                <a:ea typeface="Arial"/>
                <a:cs typeface="Arial"/>
                <a:sym typeface="Arial"/>
              </a:rPr>
              <a:t>We know what works</a:t>
            </a:r>
          </a:p>
        </p:txBody>
      </p:sp>
      <p:sp>
        <p:nvSpPr>
          <p:cNvPr id="196" name="Google Shape;196;g209366a5783_0_0"/>
          <p:cNvSpPr txBox="1"/>
          <p:nvPr/>
        </p:nvSpPr>
        <p:spPr>
          <a:xfrm>
            <a:off x="1703200" y="4509825"/>
            <a:ext cx="12387000" cy="15084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4000"/>
              <a:buFont typeface="Arial"/>
              <a:buNone/>
            </a:pPr>
            <a:r>
              <a:rPr lang="en-US" sz="4000" b="1" i="0" u="none" strike="noStrike" cap="none">
                <a:solidFill>
                  <a:srgbClr val="650038"/>
                </a:solidFill>
                <a:latin typeface="Arial"/>
                <a:ea typeface="Arial"/>
                <a:cs typeface="Arial"/>
                <a:sym typeface="Arial"/>
              </a:rPr>
              <a:t>Stability and opportunity for babies and toddlers lead to strong and resilient communities</a:t>
            </a:r>
            <a:endParaRPr sz="4000" b="1" i="0" u="none" strike="noStrike" cap="none">
              <a:solidFill>
                <a:srgbClr val="650038"/>
              </a:solidFill>
              <a:latin typeface="Arial"/>
              <a:ea typeface="Arial"/>
              <a:cs typeface="Arial"/>
              <a:sym typeface="Arial"/>
            </a:endParaRPr>
          </a:p>
        </p:txBody>
      </p:sp>
      <p:sp>
        <p:nvSpPr>
          <p:cNvPr id="197" name="Google Shape;197;g209366a5783_0_0">
            <a:extLst>
              <a:ext uri="{C183D7F6-B498-43B3-948B-1728B52AA6E4}">
                <adec:decorative xmlns:adec="http://schemas.microsoft.com/office/drawing/2017/decorative" val="1"/>
              </a:ext>
            </a:extLst>
          </p:cNvPr>
          <p:cNvSpPr/>
          <p:nvPr/>
        </p:nvSpPr>
        <p:spPr>
          <a:xfrm>
            <a:off x="14788821" y="8348469"/>
            <a:ext cx="1300746" cy="1306576"/>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solidFill>
            <a:srgbClr val="B4015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g209366a5783_0_0"/>
          <p:cNvSpPr txBox="1"/>
          <p:nvPr/>
        </p:nvSpPr>
        <p:spPr>
          <a:xfrm>
            <a:off x="566128" y="96601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201"/>
        <p:cNvGrpSpPr/>
        <p:nvPr/>
      </p:nvGrpSpPr>
      <p:grpSpPr>
        <a:xfrm>
          <a:off x="0" y="0"/>
          <a:ext cx="0" cy="0"/>
          <a:chOff x="0" y="0"/>
          <a:chExt cx="0" cy="0"/>
        </a:xfrm>
      </p:grpSpPr>
      <p:sp>
        <p:nvSpPr>
          <p:cNvPr id="202" name="Google Shape;202;g209366a5783_0_19">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g209366a5783_0_19">
            <a:extLst>
              <a:ext uri="{C183D7F6-B498-43B3-948B-1728B52AA6E4}">
                <adec:decorative xmlns:adec="http://schemas.microsoft.com/office/drawing/2017/decorative" val="1"/>
              </a:ext>
            </a:extLst>
          </p:cNvPr>
          <p:cNvSpPr/>
          <p:nvPr/>
        </p:nvSpPr>
        <p:spPr>
          <a:xfrm>
            <a:off x="-1305620" y="-15945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76A5A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g209366a5783_0_19">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5" name="Google Shape;205;g209366a5783_0_19">
            <a:extLst>
              <a:ext uri="{C183D7F6-B498-43B3-948B-1728B52AA6E4}">
                <adec:decorative xmlns:adec="http://schemas.microsoft.com/office/drawing/2017/decorative" val="1"/>
              </a:ext>
            </a:extLst>
          </p:cNvPr>
          <p:cNvSpPr txBox="1"/>
          <p:nvPr/>
        </p:nvSpPr>
        <p:spPr>
          <a:xfrm>
            <a:off x="8848283" y="-1009778"/>
            <a:ext cx="5066746" cy="5066746"/>
          </a:xfrm>
          <a:prstGeom prst="rect">
            <a:avLst/>
          </a:prstGeom>
          <a:noFill/>
          <a:ln>
            <a:noFill/>
          </a:ln>
        </p:spPr>
        <p:txBody>
          <a:bodyPr spcFirstLastPara="1" wrap="square" lIns="50800" tIns="50800" rIns="50800" bIns="50800" anchor="ctr" anchorCtr="0">
            <a:noAutofit/>
          </a:bodyPr>
          <a:lstStyle/>
          <a:p>
            <a:pPr marL="0" marR="0" lvl="0" indent="0" algn="l" rtl="0">
              <a:lnSpc>
                <a:spcPct val="7722"/>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7722"/>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7722"/>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7722"/>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7722"/>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7722"/>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7722"/>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a:t>
            </a:r>
            <a:endParaRPr sz="1800" b="0" i="0" u="none" strike="noStrike" cap="none">
              <a:solidFill>
                <a:schemeClr val="dk1"/>
              </a:solidFill>
              <a:latin typeface="Calibri"/>
              <a:ea typeface="Calibri"/>
              <a:cs typeface="Calibri"/>
              <a:sym typeface="Calibri"/>
            </a:endParaRPr>
          </a:p>
        </p:txBody>
      </p:sp>
      <p:sp>
        <p:nvSpPr>
          <p:cNvPr id="2" name="Google Shape;207;g209366a5783_0_19">
            <a:extLst>
              <a:ext uri="{FF2B5EF4-FFF2-40B4-BE49-F238E27FC236}">
                <a16:creationId xmlns:a16="http://schemas.microsoft.com/office/drawing/2014/main" id="{17732D6F-FC4D-3FE3-E628-3F71BED4E463}"/>
              </a:ext>
            </a:extLst>
          </p:cNvPr>
          <p:cNvSpPr txBox="1">
            <a:spLocks noGrp="1"/>
          </p:cNvSpPr>
          <p:nvPr>
            <p:ph type="title" idx="4294967295"/>
          </p:nvPr>
        </p:nvSpPr>
        <p:spPr>
          <a:xfrm>
            <a:off x="2065178" y="1630146"/>
            <a:ext cx="14126100" cy="1141338"/>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2000"/>
              </a:spcBef>
              <a:spcAft>
                <a:spcPts val="0"/>
              </a:spcAft>
              <a:buClr>
                <a:srgbClr val="000000"/>
              </a:buClr>
              <a:buSzPts val="5000"/>
              <a:buFont typeface="Arial"/>
              <a:buNone/>
              <a:tabLst/>
              <a:defRPr/>
            </a:pPr>
            <a:r>
              <a:rPr kumimoji="0" lang="en-US" sz="5000" b="1" i="0" u="none" strike="noStrike" kern="0" cap="none" spc="0" normalizeH="0" baseline="0" noProof="0" dirty="0">
                <a:ln>
                  <a:noFill/>
                </a:ln>
                <a:solidFill>
                  <a:srgbClr val="023C50"/>
                </a:solidFill>
                <a:effectLst/>
                <a:uLnTx/>
                <a:uFillTx/>
                <a:latin typeface="Arial"/>
                <a:ea typeface="Arial"/>
                <a:cs typeface="Arial"/>
                <a:sym typeface="Arial"/>
              </a:rPr>
              <a:t>What works:</a:t>
            </a:r>
          </a:p>
        </p:txBody>
      </p:sp>
      <p:sp>
        <p:nvSpPr>
          <p:cNvPr id="207" name="Google Shape;207;g209366a5783_0_19"/>
          <p:cNvSpPr txBox="1"/>
          <p:nvPr/>
        </p:nvSpPr>
        <p:spPr>
          <a:xfrm>
            <a:off x="1868361" y="3102478"/>
            <a:ext cx="14126100" cy="5051896"/>
          </a:xfrm>
          <a:prstGeom prst="rect">
            <a:avLst/>
          </a:prstGeom>
          <a:noFill/>
          <a:ln>
            <a:noFill/>
          </a:ln>
        </p:spPr>
        <p:txBody>
          <a:bodyPr spcFirstLastPara="1" wrap="square" lIns="0" tIns="0" rIns="0" bIns="0" anchor="t" anchorCtr="0">
            <a:spAutoFit/>
          </a:bodyPr>
          <a:lstStyle/>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Nutrition and health care</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Early learning</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Caregiving infrastructure</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Economic stability </a:t>
            </a:r>
            <a:endParaRPr sz="3500" b="0" i="0" u="none" strike="noStrike" cap="none" dirty="0">
              <a:solidFill>
                <a:srgbClr val="023C50"/>
              </a:solidFill>
              <a:latin typeface="Arial"/>
              <a:ea typeface="Arial"/>
              <a:cs typeface="Arial"/>
              <a:sym typeface="Arial"/>
            </a:endParaRPr>
          </a:p>
          <a:p>
            <a:pPr marL="0" marR="0" lvl="0" indent="0" algn="l" rtl="0">
              <a:lnSpc>
                <a:spcPct val="115000"/>
              </a:lnSpc>
              <a:spcBef>
                <a:spcPts val="0"/>
              </a:spcBef>
              <a:spcAft>
                <a:spcPts val="0"/>
              </a:spcAft>
              <a:buClr>
                <a:srgbClr val="000000"/>
              </a:buClr>
              <a:buSzPts val="3500"/>
              <a:buFont typeface="Arial"/>
              <a:buNone/>
            </a:pPr>
            <a:endParaRPr sz="3500" b="0" i="0" u="none" strike="noStrike" cap="none" dirty="0">
              <a:solidFill>
                <a:srgbClr val="023C50"/>
              </a:solidFill>
              <a:latin typeface="Arial"/>
              <a:ea typeface="Arial"/>
              <a:cs typeface="Arial"/>
              <a:sym typeface="Arial"/>
            </a:endParaRPr>
          </a:p>
          <a:p>
            <a:pPr marL="0" marR="0" lvl="0" indent="0" algn="l" rtl="0">
              <a:lnSpc>
                <a:spcPct val="115000"/>
              </a:lnSpc>
              <a:spcBef>
                <a:spcPts val="2000"/>
              </a:spcBef>
              <a:spcAft>
                <a:spcPts val="0"/>
              </a:spcAft>
              <a:buClr>
                <a:srgbClr val="000000"/>
              </a:buClr>
              <a:buSzPts val="3800"/>
              <a:buFont typeface="Arial"/>
              <a:buNone/>
            </a:pPr>
            <a:r>
              <a:rPr lang="en-US" sz="3800" b="1" i="1" u="none" strike="noStrike" cap="none" dirty="0">
                <a:solidFill>
                  <a:srgbClr val="023C50"/>
                </a:solidFill>
                <a:latin typeface="Arial"/>
                <a:ea typeface="Arial"/>
                <a:cs typeface="Arial"/>
                <a:sym typeface="Arial"/>
              </a:rPr>
              <a:t>Not acting negatively affects social and economic health.</a:t>
            </a:r>
            <a:endParaRPr sz="3800" b="1" i="1" u="none" strike="noStrike" cap="none" dirty="0">
              <a:solidFill>
                <a:srgbClr val="023C50"/>
              </a:solidFill>
              <a:latin typeface="Arial"/>
              <a:ea typeface="Arial"/>
              <a:cs typeface="Arial"/>
              <a:sym typeface="Arial"/>
            </a:endParaRPr>
          </a:p>
        </p:txBody>
      </p:sp>
      <p:sp>
        <p:nvSpPr>
          <p:cNvPr id="206" name="Google Shape;206;g209366a5783_0_19"/>
          <p:cNvSpPr txBox="1"/>
          <p:nvPr/>
        </p:nvSpPr>
        <p:spPr>
          <a:xfrm>
            <a:off x="490028" y="96550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211"/>
        <p:cNvGrpSpPr/>
        <p:nvPr/>
      </p:nvGrpSpPr>
      <p:grpSpPr>
        <a:xfrm>
          <a:off x="0" y="0"/>
          <a:ext cx="0" cy="0"/>
          <a:chOff x="0" y="0"/>
          <a:chExt cx="0" cy="0"/>
        </a:xfrm>
      </p:grpSpPr>
      <p:sp>
        <p:nvSpPr>
          <p:cNvPr id="212" name="Google Shape;212;g209366a5783_0_33">
            <a:extLst>
              <a:ext uri="{C183D7F6-B498-43B3-948B-1728B52AA6E4}">
                <adec:decorative xmlns:adec="http://schemas.microsoft.com/office/drawing/2017/decorative" val="1"/>
              </a:ext>
            </a:extLst>
          </p:cNvPr>
          <p:cNvSpPr/>
          <p:nvPr/>
        </p:nvSpPr>
        <p:spPr>
          <a:xfrm>
            <a:off x="1207675" y="1609088"/>
            <a:ext cx="13247987" cy="2867018"/>
          </a:xfrm>
          <a:custGeom>
            <a:avLst/>
            <a:gdLst/>
            <a:ahLst/>
            <a:cxnLst/>
            <a:rect l="l" t="t" r="r" b="b"/>
            <a:pathLst>
              <a:path w="10619629" h="1756213" extrusionOk="0">
                <a:moveTo>
                  <a:pt x="10495169" y="1756213"/>
                </a:moveTo>
                <a:lnTo>
                  <a:pt x="124460" y="1756213"/>
                </a:lnTo>
                <a:cubicBezTo>
                  <a:pt x="55880" y="1756213"/>
                  <a:pt x="0" y="1700333"/>
                  <a:pt x="0" y="1631753"/>
                </a:cubicBezTo>
                <a:lnTo>
                  <a:pt x="0" y="124460"/>
                </a:lnTo>
                <a:cubicBezTo>
                  <a:pt x="0" y="55880"/>
                  <a:pt x="55880" y="0"/>
                  <a:pt x="124460" y="0"/>
                </a:cubicBezTo>
                <a:lnTo>
                  <a:pt x="10495169" y="0"/>
                </a:lnTo>
                <a:cubicBezTo>
                  <a:pt x="10563749" y="0"/>
                  <a:pt x="10619629" y="55880"/>
                  <a:pt x="10619629" y="124460"/>
                </a:cubicBezTo>
                <a:lnTo>
                  <a:pt x="10619629" y="1631753"/>
                </a:lnTo>
                <a:cubicBezTo>
                  <a:pt x="10619629" y="1700333"/>
                  <a:pt x="10563749" y="1756213"/>
                  <a:pt x="10495169" y="1756213"/>
                </a:cubicBezTo>
                <a:close/>
              </a:path>
            </a:pathLst>
          </a:custGeom>
          <a:solidFill>
            <a:srgbClr val="81014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g209366a5783_0_33">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g209366a5783_0_33">
            <a:extLst>
              <a:ext uri="{C183D7F6-B498-43B3-948B-1728B52AA6E4}">
                <adec:decorative xmlns:adec="http://schemas.microsoft.com/office/drawing/2017/decorative" val="1"/>
              </a:ext>
            </a:extLst>
          </p:cNvPr>
          <p:cNvSpPr/>
          <p:nvPr/>
        </p:nvSpPr>
        <p:spPr>
          <a:xfrm>
            <a:off x="-1305620" y="-15945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F3702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g209366a5783_0_33">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g209366a5783_0_33">
            <a:extLst>
              <a:ext uri="{C183D7F6-B498-43B3-948B-1728B52AA6E4}">
                <adec:decorative xmlns:adec="http://schemas.microsoft.com/office/drawing/2017/decorative" val="1"/>
              </a:ext>
            </a:extLst>
          </p:cNvPr>
          <p:cNvSpPr/>
          <p:nvPr/>
        </p:nvSpPr>
        <p:spPr>
          <a:xfrm rot="2964811">
            <a:off x="15075262" y="8199288"/>
            <a:ext cx="1132963" cy="1076799"/>
          </a:xfrm>
          <a:prstGeom prst="pentagon">
            <a:avLst>
              <a:gd name="hf" fmla="val 105146"/>
              <a:gd name="vf" fmla="val 110557"/>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g209366a5783_0_33"/>
          <p:cNvSpPr txBox="1">
            <a:spLocks noGrp="1"/>
          </p:cNvSpPr>
          <p:nvPr>
            <p:ph type="title" idx="4294967295"/>
          </p:nvPr>
        </p:nvSpPr>
        <p:spPr>
          <a:xfrm>
            <a:off x="1779400" y="1965150"/>
            <a:ext cx="12257400" cy="2154900"/>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kumimoji="0" lang="en-US" sz="7000" b="1" i="0" u="none" strike="noStrike" kern="0" cap="none" spc="0" normalizeH="0" baseline="0" noProof="0" dirty="0">
                <a:ln>
                  <a:noFill/>
                </a:ln>
                <a:solidFill>
                  <a:schemeClr val="lt1"/>
                </a:solidFill>
                <a:effectLst/>
                <a:uLnTx/>
                <a:uFillTx/>
                <a:latin typeface="Arial"/>
                <a:ea typeface="Arial"/>
                <a:cs typeface="Arial"/>
                <a:sym typeface="Arial"/>
              </a:rPr>
              <a:t>Support babies and toddlers so they can:</a:t>
            </a:r>
          </a:p>
        </p:txBody>
      </p:sp>
      <p:sp>
        <p:nvSpPr>
          <p:cNvPr id="219" name="Google Shape;219;g209366a5783_0_33"/>
          <p:cNvSpPr txBox="1"/>
          <p:nvPr/>
        </p:nvSpPr>
        <p:spPr>
          <a:xfrm>
            <a:off x="2973600" y="4839675"/>
            <a:ext cx="8133000" cy="2626800"/>
          </a:xfrm>
          <a:prstGeom prst="rect">
            <a:avLst/>
          </a:prstGeom>
          <a:noFill/>
          <a:ln>
            <a:noFill/>
          </a:ln>
        </p:spPr>
        <p:txBody>
          <a:bodyPr spcFirstLastPara="1" wrap="square" lIns="91425" tIns="91425" rIns="91425" bIns="91425" anchor="t" anchorCtr="0">
            <a:spAutoFit/>
          </a:bodyPr>
          <a:lstStyle/>
          <a:p>
            <a:pPr marL="457200" marR="0" lvl="0" indent="-457200" algn="l" rtl="0">
              <a:lnSpc>
                <a:spcPct val="115000"/>
              </a:lnSpc>
              <a:spcBef>
                <a:spcPts val="16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Grow into healthy kids</a:t>
            </a:r>
            <a:endParaRPr sz="4000" b="1" i="0" u="none" strike="noStrike" cap="none">
              <a:solidFill>
                <a:srgbClr val="650038"/>
              </a:solidFill>
              <a:latin typeface="Arial"/>
              <a:ea typeface="Arial"/>
              <a:cs typeface="Arial"/>
              <a:sym typeface="Arial"/>
            </a:endParaRPr>
          </a:p>
          <a:p>
            <a:pPr marL="457200" marR="0" lvl="0" indent="-457200" algn="l" rtl="0">
              <a:lnSpc>
                <a:spcPct val="115000"/>
              </a:lnSpc>
              <a:spcBef>
                <a:spcPts val="16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Become healthy adults</a:t>
            </a:r>
            <a:endParaRPr sz="4000" b="1" i="0" u="none" strike="noStrike" cap="none">
              <a:solidFill>
                <a:srgbClr val="650038"/>
              </a:solidFill>
              <a:latin typeface="Arial"/>
              <a:ea typeface="Arial"/>
              <a:cs typeface="Arial"/>
              <a:sym typeface="Arial"/>
            </a:endParaRPr>
          </a:p>
          <a:p>
            <a:pPr marL="457200" marR="0" lvl="0" indent="-457200" algn="l" rtl="0">
              <a:lnSpc>
                <a:spcPct val="115000"/>
              </a:lnSpc>
              <a:spcBef>
                <a:spcPts val="1600"/>
              </a:spcBef>
              <a:spcAft>
                <a:spcPts val="0"/>
              </a:spcAft>
              <a:buClr>
                <a:srgbClr val="650038"/>
              </a:buClr>
              <a:buSzPts val="4000"/>
              <a:buFont typeface="Arial"/>
              <a:buChar char="●"/>
            </a:pPr>
            <a:r>
              <a:rPr lang="en-US" sz="4000" b="1" i="0" u="none" strike="noStrike" cap="none">
                <a:solidFill>
                  <a:srgbClr val="650038"/>
                </a:solidFill>
                <a:latin typeface="Arial"/>
                <a:ea typeface="Arial"/>
                <a:cs typeface="Arial"/>
                <a:sym typeface="Arial"/>
              </a:rPr>
              <a:t>Build healthy communities</a:t>
            </a:r>
            <a:endParaRPr sz="4000" b="1" i="0" u="none" strike="noStrike" cap="none">
              <a:solidFill>
                <a:srgbClr val="650038"/>
              </a:solidFill>
              <a:latin typeface="Arial"/>
              <a:ea typeface="Arial"/>
              <a:cs typeface="Arial"/>
              <a:sym typeface="Arial"/>
            </a:endParaRPr>
          </a:p>
        </p:txBody>
      </p:sp>
      <p:sp>
        <p:nvSpPr>
          <p:cNvPr id="213" name="Google Shape;213;g209366a5783_0_33"/>
          <p:cNvSpPr txBox="1"/>
          <p:nvPr/>
        </p:nvSpPr>
        <p:spPr>
          <a:xfrm>
            <a:off x="566128" y="97363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F5EE"/>
        </a:solidFill>
        <a:effectLst/>
      </p:bgPr>
    </p:bg>
    <p:spTree>
      <p:nvGrpSpPr>
        <p:cNvPr id="1" name="Shape 223"/>
        <p:cNvGrpSpPr/>
        <p:nvPr/>
      </p:nvGrpSpPr>
      <p:grpSpPr>
        <a:xfrm>
          <a:off x="0" y="0"/>
          <a:ext cx="0" cy="0"/>
          <a:chOff x="0" y="0"/>
          <a:chExt cx="0" cy="0"/>
        </a:xfrm>
      </p:grpSpPr>
      <p:sp>
        <p:nvSpPr>
          <p:cNvPr id="224" name="Google Shape;224;g209366a5783_0_51">
            <a:extLst>
              <a:ext uri="{C183D7F6-B498-43B3-948B-1728B52AA6E4}">
                <adec:decorative xmlns:adec="http://schemas.microsoft.com/office/drawing/2017/decorative" val="1"/>
              </a:ext>
            </a:extLst>
          </p:cNvPr>
          <p:cNvSpPr/>
          <p:nvPr/>
        </p:nvSpPr>
        <p:spPr>
          <a:xfrm>
            <a:off x="14719899" y="7523200"/>
            <a:ext cx="6906292" cy="6939280"/>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228600" cap="flat" cmpd="sng">
            <a:solidFill>
              <a:srgbClr val="FDB517"/>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g209366a5783_0_51">
            <a:extLst>
              <a:ext uri="{C183D7F6-B498-43B3-948B-1728B52AA6E4}">
                <adec:decorative xmlns:adec="http://schemas.microsoft.com/office/drawing/2017/decorative" val="1"/>
              </a:ext>
            </a:extLst>
          </p:cNvPr>
          <p:cNvSpPr/>
          <p:nvPr/>
        </p:nvSpPr>
        <p:spPr>
          <a:xfrm>
            <a:off x="-1305620" y="-1594504"/>
            <a:ext cx="3173981" cy="3188208"/>
          </a:xfrm>
          <a:custGeom>
            <a:avLst/>
            <a:gdLst/>
            <a:ahLst/>
            <a:cxnLst/>
            <a:rect l="l" t="t" r="r" b="b"/>
            <a:pathLst>
              <a:path w="809173" h="812800" extrusionOk="0">
                <a:moveTo>
                  <a:pt x="404586" y="0"/>
                </a:moveTo>
                <a:cubicBezTo>
                  <a:pt x="628325" y="1001"/>
                  <a:pt x="809173" y="182659"/>
                  <a:pt x="809173" y="406400"/>
                </a:cubicBezTo>
                <a:cubicBezTo>
                  <a:pt x="809173" y="630141"/>
                  <a:pt x="628325" y="811799"/>
                  <a:pt x="404586" y="812800"/>
                </a:cubicBezTo>
                <a:cubicBezTo>
                  <a:pt x="180847" y="811799"/>
                  <a:pt x="0" y="630141"/>
                  <a:pt x="0" y="406400"/>
                </a:cubicBezTo>
                <a:cubicBezTo>
                  <a:pt x="0" y="182659"/>
                  <a:pt x="180847" y="1001"/>
                  <a:pt x="404586" y="0"/>
                </a:cubicBezTo>
                <a:close/>
              </a:path>
            </a:pathLst>
          </a:custGeom>
          <a:noFill/>
          <a:ln w="114300" cap="flat" cmpd="sng">
            <a:solidFill>
              <a:srgbClr val="B4015C"/>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g209366a5783_0_51">
            <a:extLst>
              <a:ext uri="{C183D7F6-B498-43B3-948B-1728B52AA6E4}">
                <adec:decorative xmlns:adec="http://schemas.microsoft.com/office/drawing/2017/decorative" val="1"/>
              </a:ext>
            </a:extLst>
          </p:cNvPr>
          <p:cNvSpPr/>
          <p:nvPr/>
        </p:nvSpPr>
        <p:spPr>
          <a:xfrm>
            <a:off x="16873185" y="6249099"/>
            <a:ext cx="2039116" cy="2048256"/>
          </a:xfrm>
          <a:custGeom>
            <a:avLst/>
            <a:gdLst/>
            <a:ahLst/>
            <a:cxnLst/>
            <a:rect l="l" t="t" r="r" b="b"/>
            <a:pathLst>
              <a:path w="809173" h="812800" extrusionOk="0">
                <a:moveTo>
                  <a:pt x="404587" y="0"/>
                </a:moveTo>
                <a:cubicBezTo>
                  <a:pt x="628326" y="1001"/>
                  <a:pt x="809174" y="182659"/>
                  <a:pt x="809174" y="406400"/>
                </a:cubicBezTo>
                <a:cubicBezTo>
                  <a:pt x="809174" y="630141"/>
                  <a:pt x="628326" y="811799"/>
                  <a:pt x="404587" y="812800"/>
                </a:cubicBezTo>
                <a:cubicBezTo>
                  <a:pt x="180848" y="811799"/>
                  <a:pt x="0" y="630141"/>
                  <a:pt x="0" y="406400"/>
                </a:cubicBezTo>
                <a:cubicBezTo>
                  <a:pt x="0" y="182659"/>
                  <a:pt x="180848" y="1001"/>
                  <a:pt x="404587" y="0"/>
                </a:cubicBezTo>
                <a:close/>
              </a:path>
            </a:pathLst>
          </a:custGeom>
          <a:noFill/>
          <a:ln w="152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 name="Google Shape;228;g209366a5783_0_51">
            <a:extLst>
              <a:ext uri="{FF2B5EF4-FFF2-40B4-BE49-F238E27FC236}">
                <a16:creationId xmlns:a16="http://schemas.microsoft.com/office/drawing/2014/main" id="{2DF8E948-F255-72B0-A7EE-3DAD205A03C2}"/>
              </a:ext>
            </a:extLst>
          </p:cNvPr>
          <p:cNvSpPr txBox="1">
            <a:spLocks noGrp="1"/>
          </p:cNvSpPr>
          <p:nvPr>
            <p:ph type="title" idx="4294967295"/>
          </p:nvPr>
        </p:nvSpPr>
        <p:spPr>
          <a:xfrm>
            <a:off x="1504121" y="2121850"/>
            <a:ext cx="13883100" cy="2026196"/>
          </a:xfrm>
          <a:prstGeom prst="rect">
            <a:avLst/>
          </a:prstGeom>
          <a:noFill/>
          <a:ln>
            <a:noFill/>
            <a:prstDash/>
          </a:ln>
          <a:effectLst/>
        </p:spPr>
        <p:txBody>
          <a:bodyPr rot="0" spcFirstLastPara="1"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15000"/>
              </a:lnSpc>
              <a:spcBef>
                <a:spcPts val="2000"/>
              </a:spcBef>
              <a:spcAft>
                <a:spcPts val="0"/>
              </a:spcAft>
              <a:buClr>
                <a:srgbClr val="000000"/>
              </a:buClr>
              <a:buSzPts val="5000"/>
              <a:buFont typeface="Arial"/>
              <a:buNone/>
              <a:tabLst/>
              <a:defRPr/>
            </a:pPr>
            <a:r>
              <a:rPr kumimoji="0" lang="en-US" sz="5000" b="1" i="0" u="none" strike="noStrike" kern="0" cap="none" spc="0" normalizeH="0" baseline="0" noProof="0" dirty="0">
                <a:ln>
                  <a:noFill/>
                </a:ln>
                <a:solidFill>
                  <a:srgbClr val="023C50"/>
                </a:solidFill>
                <a:effectLst/>
                <a:uLnTx/>
                <a:uFillTx/>
                <a:latin typeface="Arial"/>
                <a:ea typeface="Arial"/>
                <a:cs typeface="Arial"/>
                <a:sym typeface="Arial"/>
              </a:rPr>
              <a:t>We have a responsibility to create accessible, available, and effective policies.</a:t>
            </a:r>
          </a:p>
        </p:txBody>
      </p:sp>
      <p:sp>
        <p:nvSpPr>
          <p:cNvPr id="228" name="Google Shape;228;g209366a5783_0_51"/>
          <p:cNvSpPr txBox="1"/>
          <p:nvPr/>
        </p:nvSpPr>
        <p:spPr>
          <a:xfrm>
            <a:off x="1393925" y="4457087"/>
            <a:ext cx="13883100" cy="3247043"/>
          </a:xfrm>
          <a:prstGeom prst="rect">
            <a:avLst/>
          </a:prstGeom>
          <a:noFill/>
          <a:ln>
            <a:noFill/>
          </a:ln>
        </p:spPr>
        <p:txBody>
          <a:bodyPr spcFirstLastPara="1" wrap="square" lIns="0" tIns="0" rIns="0" bIns="0" anchor="t" anchorCtr="0">
            <a:spAutoFit/>
          </a:bodyPr>
          <a:lstStyle/>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Acknowledge that eligibility for support ≠ access</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Co-design policies with those who use and coordinate them</a:t>
            </a:r>
            <a:endParaRPr sz="3500" b="0" i="0" u="none" strike="noStrike" cap="none" dirty="0">
              <a:solidFill>
                <a:srgbClr val="023C50"/>
              </a:solidFill>
              <a:latin typeface="Arial"/>
              <a:ea typeface="Arial"/>
              <a:cs typeface="Arial"/>
              <a:sym typeface="Arial"/>
            </a:endParaRPr>
          </a:p>
          <a:p>
            <a:pPr marL="457200" marR="0" lvl="0" indent="-450850" algn="l" rtl="0">
              <a:lnSpc>
                <a:spcPct val="115000"/>
              </a:lnSpc>
              <a:spcBef>
                <a:spcPts val="2000"/>
              </a:spcBef>
              <a:spcAft>
                <a:spcPts val="0"/>
              </a:spcAft>
              <a:buClr>
                <a:srgbClr val="023C50"/>
              </a:buClr>
              <a:buSzPts val="3500"/>
              <a:buFont typeface="Arial"/>
              <a:buChar char="●"/>
            </a:pPr>
            <a:r>
              <a:rPr lang="en-US" sz="3500" b="0" i="0" u="none" strike="noStrike" cap="none" dirty="0">
                <a:solidFill>
                  <a:srgbClr val="023C50"/>
                </a:solidFill>
                <a:latin typeface="Arial"/>
                <a:ea typeface="Arial"/>
                <a:cs typeface="Arial"/>
                <a:sym typeface="Arial"/>
              </a:rPr>
              <a:t>Prioritize action where it will create greatest impact by working with communities affected most</a:t>
            </a:r>
            <a:endParaRPr sz="3500" b="1" i="1" u="none" strike="noStrike" cap="none" dirty="0">
              <a:solidFill>
                <a:srgbClr val="023C50"/>
              </a:solidFill>
              <a:latin typeface="Arial"/>
              <a:ea typeface="Arial"/>
              <a:cs typeface="Arial"/>
              <a:sym typeface="Arial"/>
            </a:endParaRPr>
          </a:p>
        </p:txBody>
      </p:sp>
      <p:sp>
        <p:nvSpPr>
          <p:cNvPr id="227" name="Google Shape;227;g209366a5783_0_51"/>
          <p:cNvSpPr txBox="1"/>
          <p:nvPr/>
        </p:nvSpPr>
        <p:spPr>
          <a:xfrm>
            <a:off x="566128" y="9731238"/>
            <a:ext cx="3150300" cy="346800"/>
          </a:xfrm>
          <a:prstGeom prst="rect">
            <a:avLst/>
          </a:prstGeom>
          <a:noFill/>
          <a:ln>
            <a:noFill/>
          </a:ln>
        </p:spPr>
        <p:txBody>
          <a:bodyPr spcFirstLastPara="1" wrap="square" lIns="0" tIns="0" rIns="0" bIns="0" anchor="t" anchorCtr="0">
            <a:spAutoFit/>
          </a:bodyPr>
          <a:lstStyle/>
          <a:p>
            <a:pPr marL="0" marR="0" lvl="0" indent="0" algn="l" rtl="0">
              <a:lnSpc>
                <a:spcPct val="124012"/>
              </a:lnSpc>
              <a:spcBef>
                <a:spcPts val="0"/>
              </a:spcBef>
              <a:spcAft>
                <a:spcPts val="0"/>
              </a:spcAft>
              <a:buClr>
                <a:srgbClr val="000000"/>
              </a:buClr>
              <a:buSzPts val="2253"/>
              <a:buFont typeface="Arial"/>
              <a:buNone/>
            </a:pPr>
            <a:r>
              <a:rPr lang="en-US" sz="2253" b="1" i="0" u="none" strike="noStrike" cap="none">
                <a:solidFill>
                  <a:srgbClr val="B4015C"/>
                </a:solidFill>
                <a:latin typeface="Arial"/>
                <a:ea typeface="Arial"/>
                <a:cs typeface="Arial"/>
                <a:sym typeface="Arial"/>
              </a:rPr>
              <a:t>www.ncit.org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2436</Words>
  <Application>Microsoft Office PowerPoint</Application>
  <PresentationFormat>Custom</PresentationFormat>
  <Paragraphs>125</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The Vital Need for Strong Policy and Funding Support during Prenatal-to-Three Years</vt:lpstr>
      <vt:lpstr>Babies are born with amazing capabilities</vt:lpstr>
      <vt:lpstr>Rapid brain and body development  </vt:lpstr>
      <vt:lpstr>Parents and caregivers want the very best for their babies and toddlers</vt:lpstr>
      <vt:lpstr>Current systems and supports are inadequate </vt:lpstr>
      <vt:lpstr>We know what works</vt:lpstr>
      <vt:lpstr>What works:</vt:lpstr>
      <vt:lpstr>Support babies and toddlers so they can:</vt:lpstr>
      <vt:lpstr>We have a responsibility to create accessible, available, and effective policies.</vt:lpstr>
      <vt:lpstr>Sharing your specific ask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MsYeboah</dc:creator>
  <cp:lastModifiedBy>Nana Afari</cp:lastModifiedBy>
  <cp:revision>5</cp:revision>
  <dcterms:created xsi:type="dcterms:W3CDTF">2006-08-16T00:00:00Z</dcterms:created>
  <dcterms:modified xsi:type="dcterms:W3CDTF">2023-04-27T02:40:43Z</dcterms:modified>
</cp:coreProperties>
</file>