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
  </p:notesMasterIdLst>
  <p:handoutMasterIdLst>
    <p:handoutMasterId r:id="rId5"/>
  </p:handoutMasterIdLst>
  <p:sldIdLst>
    <p:sldId id="256" r:id="rId2"/>
    <p:sldId id="258" r:id="rId3"/>
  </p:sldIdLst>
  <p:sldSz cx="7772400" cy="10058400"/>
  <p:notesSz cx="7772400" cy="10058400"/>
  <p:embeddedFontLst>
    <p:embeddedFont>
      <p:font typeface="Calibri" panose="020F0502020204030204" pitchFamily="34" charset="0"/>
      <p:regular r:id="rId6"/>
      <p:bold r:id="rId7"/>
      <p:italic r:id="rId8"/>
      <p:boldItalic r:id="rId9"/>
    </p:embeddedFont>
    <p:embeddedFont>
      <p:font typeface="Wingdings 2" pitchFamily="2" charset="2"/>
      <p:regular r:id="rId10"/>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ED90F9-AF73-FB6F-1857-757B916E35B0}" name="Serene Arena" initials="SA" userId="S::sarena@metgroup.com::c407e847-4c56-41c5-a079-a6e8532221e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DB515"/>
    <a:srgbClr val="013C50"/>
    <a:srgbClr val="003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2" autoAdjust="0"/>
    <p:restoredTop sz="93592" autoAdjust="0"/>
  </p:normalViewPr>
  <p:slideViewPr>
    <p:cSldViewPr>
      <p:cViewPr varScale="1">
        <p:scale>
          <a:sx n="78" d="100"/>
          <a:sy n="78" d="100"/>
        </p:scale>
        <p:origin x="2904" y="19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2820"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presProps" Target="presProps.xml"/><Relationship Id="rId5" Type="http://schemas.openxmlformats.org/officeDocument/2006/relationships/handoutMaster" Target="handoutMasters/handoutMaster1.xml"/><Relationship Id="rId15" Type="http://schemas.microsoft.com/office/2018/10/relationships/authors" Target="authors.xml"/><Relationship Id="rId10" Type="http://schemas.openxmlformats.org/officeDocument/2006/relationships/font" Target="fonts/font5.fntdata"/><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FD13EC-9496-6192-D077-ACCE6C292F1B}"/>
              </a:ext>
            </a:extLst>
          </p:cNvPr>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85E8E4A-B911-6FBD-BBC0-F2E2023F8CED}"/>
              </a:ext>
            </a:extLst>
          </p:cNvPr>
          <p:cNvSpPr>
            <a:spLocks noGrp="1"/>
          </p:cNvSpPr>
          <p:nvPr>
            <p:ph type="dt" sz="quarter" idx="1"/>
          </p:nvPr>
        </p:nvSpPr>
        <p:spPr>
          <a:xfrm>
            <a:off x="4402138" y="0"/>
            <a:ext cx="3368675" cy="504825"/>
          </a:xfrm>
          <a:prstGeom prst="rect">
            <a:avLst/>
          </a:prstGeom>
        </p:spPr>
        <p:txBody>
          <a:bodyPr vert="horz" lIns="91440" tIns="45720" rIns="91440" bIns="45720" rtlCol="0"/>
          <a:lstStyle>
            <a:lvl1pPr algn="r">
              <a:defRPr sz="1200"/>
            </a:lvl1pPr>
          </a:lstStyle>
          <a:p>
            <a:fld id="{90BC14AE-7BC2-449A-B05B-DCB76A780208}" type="datetimeFigureOut">
              <a:rPr lang="en-US" smtClean="0"/>
              <a:t>4/28/23</a:t>
            </a:fld>
            <a:endParaRPr lang="en-US"/>
          </a:p>
        </p:txBody>
      </p:sp>
      <p:sp>
        <p:nvSpPr>
          <p:cNvPr id="4" name="Footer Placeholder 3">
            <a:extLst>
              <a:ext uri="{FF2B5EF4-FFF2-40B4-BE49-F238E27FC236}">
                <a16:creationId xmlns:a16="http://schemas.microsoft.com/office/drawing/2014/main" id="{7CF4F05A-2805-F71D-1A79-732524A022FA}"/>
              </a:ext>
            </a:extLst>
          </p:cNvPr>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6B2625-6DFF-8554-967C-1A23050B7388}"/>
              </a:ext>
            </a:extLst>
          </p:cNvPr>
          <p:cNvSpPr>
            <a:spLocks noGrp="1"/>
          </p:cNvSpPr>
          <p:nvPr>
            <p:ph type="sldNum" sz="quarter" idx="3"/>
          </p:nvPr>
        </p:nvSpPr>
        <p:spPr>
          <a:xfrm>
            <a:off x="4402138" y="9553575"/>
            <a:ext cx="3368675" cy="504825"/>
          </a:xfrm>
          <a:prstGeom prst="rect">
            <a:avLst/>
          </a:prstGeom>
        </p:spPr>
        <p:txBody>
          <a:bodyPr vert="horz" lIns="91440" tIns="45720" rIns="91440" bIns="45720" rtlCol="0" anchor="b"/>
          <a:lstStyle>
            <a:lvl1pPr algn="r">
              <a:defRPr sz="1200"/>
            </a:lvl1pPr>
          </a:lstStyle>
          <a:p>
            <a:fld id="{4D864275-A739-4C85-ACBD-5876B7AB807D}" type="slidenum">
              <a:rPr lang="en-US" smtClean="0"/>
              <a:t>‹#›</a:t>
            </a:fld>
            <a:endParaRPr lang="en-US"/>
          </a:p>
        </p:txBody>
      </p:sp>
    </p:spTree>
    <p:extLst>
      <p:ext uri="{BB962C8B-B14F-4D97-AF65-F5344CB8AC3E}">
        <p14:creationId xmlns:p14="http://schemas.microsoft.com/office/powerpoint/2010/main" val="2477631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E1469D0B-B487-D34F-B829-B5E47247ECBB}" type="datetimeFigureOut">
              <a:rPr lang="en-US" smtClean="0"/>
              <a:t>4/28/23</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790DC7E2-F5F8-EE4E-9223-051563338174}" type="slidenum">
              <a:rPr lang="en-US" smtClean="0"/>
              <a:t>‹#›</a:t>
            </a:fld>
            <a:endParaRPr lang="en-US"/>
          </a:p>
        </p:txBody>
      </p:sp>
    </p:spTree>
    <p:extLst>
      <p:ext uri="{BB962C8B-B14F-4D97-AF65-F5344CB8AC3E}">
        <p14:creationId xmlns:p14="http://schemas.microsoft.com/office/powerpoint/2010/main" val="2997972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0DC7E2-F5F8-EE4E-9223-051563338174}" type="slidenum">
              <a:rPr lang="en-US" smtClean="0"/>
              <a:t>2</a:t>
            </a:fld>
            <a:endParaRPr lang="en-US"/>
          </a:p>
        </p:txBody>
      </p:sp>
    </p:spTree>
    <p:extLst>
      <p:ext uri="{BB962C8B-B14F-4D97-AF65-F5344CB8AC3E}">
        <p14:creationId xmlns:p14="http://schemas.microsoft.com/office/powerpoint/2010/main" val="3322778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nber.org/system/files/working_papers/w30693/w30693.pdf"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ncit.org/"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bg object 16" descr="A smiling woman carrying a smiling toddler">
            <a:extLst>
              <a:ext uri="{FF2B5EF4-FFF2-40B4-BE49-F238E27FC236}">
                <a16:creationId xmlns:a16="http://schemas.microsoft.com/office/drawing/2014/main" id="{C45A2E99-D3D4-BA68-BF1D-E9EE9EADB705}"/>
              </a:ext>
            </a:extLst>
          </p:cNvPr>
          <p:cNvPicPr/>
          <p:nvPr userDrawn="1"/>
        </p:nvPicPr>
        <p:blipFill>
          <a:blip r:embed="rId2" cstate="print"/>
          <a:stretch>
            <a:fillRect/>
          </a:stretch>
        </p:blipFill>
        <p:spPr>
          <a:xfrm>
            <a:off x="457200" y="457200"/>
            <a:ext cx="6858000" cy="3149600"/>
          </a:xfrm>
          <a:prstGeom prst="rect">
            <a:avLst/>
          </a:prstGeom>
        </p:spPr>
      </p:pic>
      <p:sp>
        <p:nvSpPr>
          <p:cNvPr id="8" name="object 3">
            <a:extLst>
              <a:ext uri="{FF2B5EF4-FFF2-40B4-BE49-F238E27FC236}">
                <a16:creationId xmlns:a16="http://schemas.microsoft.com/office/drawing/2014/main" id="{E51D4EED-672B-3F70-0C01-BF2FE6BE82AC}"/>
              </a:ext>
            </a:extLst>
          </p:cNvPr>
          <p:cNvSpPr txBox="1"/>
          <p:nvPr userDrawn="1"/>
        </p:nvSpPr>
        <p:spPr>
          <a:xfrm>
            <a:off x="673100" y="4800600"/>
            <a:ext cx="1917700" cy="3602653"/>
          </a:xfrm>
          <a:prstGeom prst="rect">
            <a:avLst/>
          </a:prstGeom>
        </p:spPr>
        <p:txBody>
          <a:bodyPr vert="horz" wrap="square" lIns="0" tIns="12700" rIns="0" bIns="0" rtlCol="0">
            <a:spAutoFit/>
          </a:bodyPr>
          <a:lstStyle/>
          <a:p>
            <a:pPr marL="12700" marR="85725">
              <a:lnSpc>
                <a:spcPct val="140000"/>
              </a:lnSpc>
              <a:spcBef>
                <a:spcPts val="100"/>
              </a:spcBef>
            </a:pPr>
            <a:r>
              <a:rPr lang="en-US" sz="1200" spc="20" baseline="0" dirty="0">
                <a:solidFill>
                  <a:srgbClr val="013C50"/>
                </a:solidFill>
                <a:latin typeface="Arial" panose="020B0604020202020204" pitchFamily="34" charset="0"/>
                <a:cs typeface="Arial" panose="020B0604020202020204" pitchFamily="34" charset="0"/>
              </a:rPr>
              <a:t>Babies are born with amazing capabilities. </a:t>
            </a:r>
            <a:br>
              <a:rPr lang="en-US" sz="1200" spc="10" baseline="0" dirty="0">
                <a:solidFill>
                  <a:srgbClr val="013C50"/>
                </a:solidFill>
                <a:latin typeface="Arial" panose="020B0604020202020204" pitchFamily="34" charset="0"/>
                <a:cs typeface="Arial" panose="020B0604020202020204" pitchFamily="34" charset="0"/>
              </a:rPr>
            </a:br>
            <a:r>
              <a:rPr lang="en-US" sz="1200" spc="10" baseline="0" dirty="0">
                <a:solidFill>
                  <a:srgbClr val="013C50"/>
                </a:solidFill>
                <a:latin typeface="Arial" panose="020B0604020202020204" pitchFamily="34" charset="0"/>
                <a:cs typeface="Arial" panose="020B0604020202020204" pitchFamily="34" charset="0"/>
              </a:rPr>
              <a:t>A strong start in life </a:t>
            </a:r>
            <a:r>
              <a:rPr lang="en-US" sz="1200" spc="-10" dirty="0">
                <a:solidFill>
                  <a:srgbClr val="013C50"/>
                </a:solidFill>
                <a:latin typeface="Arial" panose="020B0604020202020204" pitchFamily="34" charset="0"/>
                <a:cs typeface="Arial" panose="020B0604020202020204" pitchFamily="34" charset="0"/>
              </a:rPr>
              <a:t>builds </a:t>
            </a:r>
            <a:r>
              <a:rPr lang="en-US" sz="1200" dirty="0">
                <a:solidFill>
                  <a:srgbClr val="013C50"/>
                </a:solidFill>
                <a:latin typeface="Arial" panose="020B0604020202020204" pitchFamily="34" charset="0"/>
                <a:cs typeface="Arial" panose="020B0604020202020204" pitchFamily="34" charset="0"/>
              </a:rPr>
              <a:t>a</a:t>
            </a:r>
            <a:r>
              <a:rPr lang="en-US" sz="1200" spc="-10" dirty="0">
                <a:solidFill>
                  <a:srgbClr val="013C50"/>
                </a:solidFill>
                <a:latin typeface="Arial" panose="020B0604020202020204" pitchFamily="34" charset="0"/>
                <a:cs typeface="Arial" panose="020B0604020202020204" pitchFamily="34" charset="0"/>
              </a:rPr>
              <a:t> </a:t>
            </a:r>
            <a:r>
              <a:rPr lang="en-US" sz="1200" dirty="0">
                <a:solidFill>
                  <a:srgbClr val="013C50"/>
                </a:solidFill>
                <a:latin typeface="Arial" panose="020B0604020202020204" pitchFamily="34" charset="0"/>
                <a:cs typeface="Arial" panose="020B0604020202020204" pitchFamily="34" charset="0"/>
              </a:rPr>
              <a:t>solid</a:t>
            </a:r>
            <a:r>
              <a:rPr lang="en-US" sz="1200" spc="-25" dirty="0">
                <a:solidFill>
                  <a:srgbClr val="013C50"/>
                </a:solidFill>
                <a:latin typeface="Arial" panose="020B0604020202020204" pitchFamily="34" charset="0"/>
                <a:cs typeface="Arial" panose="020B0604020202020204" pitchFamily="34" charset="0"/>
              </a:rPr>
              <a:t> </a:t>
            </a:r>
            <a:r>
              <a:rPr lang="en-US" sz="1200" dirty="0">
                <a:solidFill>
                  <a:srgbClr val="013C50"/>
                </a:solidFill>
                <a:latin typeface="Arial" panose="020B0604020202020204" pitchFamily="34" charset="0"/>
                <a:cs typeface="Arial" panose="020B0604020202020204" pitchFamily="34" charset="0"/>
              </a:rPr>
              <a:t>foundation</a:t>
            </a:r>
            <a:r>
              <a:rPr lang="en-US" sz="1200" spc="-20" dirty="0">
                <a:solidFill>
                  <a:srgbClr val="013C50"/>
                </a:solidFill>
                <a:latin typeface="Arial" panose="020B0604020202020204" pitchFamily="34" charset="0"/>
                <a:cs typeface="Arial" panose="020B0604020202020204" pitchFamily="34" charset="0"/>
              </a:rPr>
              <a:t> </a:t>
            </a:r>
            <a:r>
              <a:rPr lang="en-US" sz="1200" dirty="0">
                <a:solidFill>
                  <a:srgbClr val="013C50"/>
                </a:solidFill>
                <a:latin typeface="Arial" panose="020B0604020202020204" pitchFamily="34" charset="0"/>
                <a:cs typeface="Arial" panose="020B0604020202020204" pitchFamily="34" charset="0"/>
              </a:rPr>
              <a:t>for</a:t>
            </a:r>
            <a:r>
              <a:rPr lang="en-US" sz="1200" spc="-35" dirty="0">
                <a:solidFill>
                  <a:srgbClr val="013C50"/>
                </a:solidFill>
                <a:latin typeface="Arial" panose="020B0604020202020204" pitchFamily="34" charset="0"/>
                <a:cs typeface="Arial" panose="020B0604020202020204" pitchFamily="34" charset="0"/>
              </a:rPr>
              <a:t> </a:t>
            </a:r>
            <a:r>
              <a:rPr lang="en-US" sz="1200" spc="-25" dirty="0">
                <a:solidFill>
                  <a:srgbClr val="013C50"/>
                </a:solidFill>
                <a:latin typeface="Arial" panose="020B0604020202020204" pitchFamily="34" charset="0"/>
                <a:cs typeface="Arial" panose="020B0604020202020204" pitchFamily="34" charset="0"/>
              </a:rPr>
              <a:t>the </a:t>
            </a:r>
            <a:r>
              <a:rPr lang="en-US" sz="1200" dirty="0">
                <a:solidFill>
                  <a:srgbClr val="013C50"/>
                </a:solidFill>
                <a:latin typeface="Arial" panose="020B0604020202020204" pitchFamily="34" charset="0"/>
                <a:cs typeface="Arial" panose="020B0604020202020204" pitchFamily="34" charset="0"/>
              </a:rPr>
              <a:t>future.</a:t>
            </a:r>
            <a:r>
              <a:rPr lang="en-US" sz="1200" spc="-50" dirty="0">
                <a:solidFill>
                  <a:srgbClr val="013C50"/>
                </a:solidFill>
                <a:latin typeface="Arial" panose="020B0604020202020204" pitchFamily="34" charset="0"/>
                <a:cs typeface="Arial" panose="020B0604020202020204" pitchFamily="34" charset="0"/>
              </a:rPr>
              <a:t> </a:t>
            </a:r>
            <a:r>
              <a:rPr lang="en-US" sz="1200" dirty="0">
                <a:solidFill>
                  <a:srgbClr val="013C50"/>
                </a:solidFill>
                <a:latin typeface="Arial" panose="020B0604020202020204" pitchFamily="34" charset="0"/>
                <a:cs typeface="Arial" panose="020B0604020202020204" pitchFamily="34" charset="0"/>
              </a:rPr>
              <a:t>This</a:t>
            </a:r>
            <a:r>
              <a:rPr lang="en-US" sz="1200" spc="-10" dirty="0">
                <a:solidFill>
                  <a:srgbClr val="013C50"/>
                </a:solidFill>
                <a:latin typeface="Arial" panose="020B0604020202020204" pitchFamily="34" charset="0"/>
                <a:cs typeface="Arial" panose="020B0604020202020204" pitchFamily="34" charset="0"/>
              </a:rPr>
              <a:t> </a:t>
            </a:r>
            <a:r>
              <a:rPr lang="en-US" sz="1200" dirty="0">
                <a:solidFill>
                  <a:srgbClr val="013C50"/>
                </a:solidFill>
                <a:latin typeface="Arial" panose="020B0604020202020204" pitchFamily="34" charset="0"/>
                <a:cs typeface="Arial" panose="020B0604020202020204" pitchFamily="34" charset="0"/>
              </a:rPr>
              <a:t>is</a:t>
            </a:r>
            <a:r>
              <a:rPr lang="en-US" sz="1200" spc="-10" dirty="0">
                <a:solidFill>
                  <a:srgbClr val="013C50"/>
                </a:solidFill>
                <a:latin typeface="Arial" panose="020B0604020202020204" pitchFamily="34" charset="0"/>
                <a:cs typeface="Arial" panose="020B0604020202020204" pitchFamily="34" charset="0"/>
              </a:rPr>
              <a:t> possible </a:t>
            </a:r>
            <a:r>
              <a:rPr lang="en-US" sz="1200" spc="20" dirty="0">
                <a:solidFill>
                  <a:srgbClr val="013C50"/>
                </a:solidFill>
                <a:latin typeface="Arial" panose="020B0604020202020204" pitchFamily="34" charset="0"/>
                <a:cs typeface="Arial" panose="020B0604020202020204" pitchFamily="34" charset="0"/>
              </a:rPr>
              <a:t>when parents </a:t>
            </a:r>
            <a:r>
              <a:rPr lang="en-US" sz="1200" spc="20" baseline="0" dirty="0">
                <a:solidFill>
                  <a:srgbClr val="013C50"/>
                </a:solidFill>
                <a:latin typeface="Arial" panose="020B0604020202020204" pitchFamily="34" charset="0"/>
                <a:cs typeface="Arial" panose="020B0604020202020204" pitchFamily="34" charset="0"/>
              </a:rPr>
              <a:t>and </a:t>
            </a:r>
            <a:r>
              <a:rPr lang="en-US" sz="1200" spc="10" baseline="0" dirty="0">
                <a:solidFill>
                  <a:srgbClr val="013C50"/>
                </a:solidFill>
                <a:latin typeface="Arial" panose="020B0604020202020204" pitchFamily="34" charset="0"/>
                <a:cs typeface="Arial" panose="020B0604020202020204" pitchFamily="34" charset="0"/>
              </a:rPr>
              <a:t>caregivers have access </a:t>
            </a:r>
            <a:br>
              <a:rPr lang="en-US" sz="1200" spc="10" baseline="0" dirty="0">
                <a:solidFill>
                  <a:srgbClr val="013C50"/>
                </a:solidFill>
                <a:latin typeface="Arial" panose="020B0604020202020204" pitchFamily="34" charset="0"/>
                <a:cs typeface="Arial" panose="020B0604020202020204" pitchFamily="34" charset="0"/>
              </a:rPr>
            </a:br>
            <a:r>
              <a:rPr lang="en-US" sz="1200" spc="20" baseline="0" dirty="0">
                <a:solidFill>
                  <a:srgbClr val="013C50"/>
                </a:solidFill>
                <a:latin typeface="Arial" panose="020B0604020202020204" pitchFamily="34" charset="0"/>
                <a:cs typeface="Arial" panose="020B0604020202020204" pitchFamily="34" charset="0"/>
              </a:rPr>
              <a:t>to what they need to </a:t>
            </a:r>
            <a:br>
              <a:rPr lang="en-US" sz="1200" spc="10" baseline="0" dirty="0">
                <a:solidFill>
                  <a:srgbClr val="013C50"/>
                </a:solidFill>
                <a:latin typeface="Arial" panose="020B0604020202020204" pitchFamily="34" charset="0"/>
                <a:cs typeface="Arial" panose="020B0604020202020204" pitchFamily="34" charset="0"/>
              </a:rPr>
            </a:br>
            <a:r>
              <a:rPr lang="en-US" sz="1200" spc="10" baseline="0" dirty="0">
                <a:solidFill>
                  <a:srgbClr val="013C50"/>
                </a:solidFill>
                <a:latin typeface="Arial" panose="020B0604020202020204" pitchFamily="34" charset="0"/>
                <a:cs typeface="Arial" panose="020B0604020202020204" pitchFamily="34" charset="0"/>
              </a:rPr>
              <a:t>raise healthy babies and</a:t>
            </a:r>
            <a:r>
              <a:rPr lang="en-US" sz="1200" spc="10" baseline="0" dirty="0">
                <a:solidFill>
                  <a:sysClr val="windowText" lastClr="000000"/>
                </a:solidFill>
                <a:latin typeface="Arial" panose="020B0604020202020204" pitchFamily="34" charset="0"/>
                <a:cs typeface="Arial" panose="020B0604020202020204" pitchFamily="34" charset="0"/>
              </a:rPr>
              <a:t> </a:t>
            </a:r>
            <a:r>
              <a:rPr lang="en-US" sz="1200" spc="10" baseline="0" dirty="0">
                <a:solidFill>
                  <a:srgbClr val="013C50"/>
                </a:solidFill>
                <a:latin typeface="Arial" panose="020B0604020202020204" pitchFamily="34" charset="0"/>
                <a:cs typeface="Arial" panose="020B0604020202020204" pitchFamily="34" charset="0"/>
              </a:rPr>
              <a:t>toddlers: </a:t>
            </a:r>
            <a:r>
              <a:rPr lang="en-US" sz="1200" dirty="0">
                <a:solidFill>
                  <a:srgbClr val="013C50"/>
                </a:solidFill>
                <a:latin typeface="Arial" panose="020B0604020202020204" pitchFamily="34" charset="0"/>
                <a:cs typeface="Arial" panose="020B0604020202020204" pitchFamily="34" charset="0"/>
              </a:rPr>
              <a:t>health,</a:t>
            </a:r>
            <a:r>
              <a:rPr lang="en-US" sz="1200" spc="-5" dirty="0">
                <a:solidFill>
                  <a:srgbClr val="013C50"/>
                </a:solidFill>
                <a:latin typeface="Arial" panose="020B0604020202020204" pitchFamily="34" charset="0"/>
                <a:cs typeface="Arial" panose="020B0604020202020204" pitchFamily="34" charset="0"/>
              </a:rPr>
              <a:t> </a:t>
            </a:r>
            <a:r>
              <a:rPr lang="en-US" sz="1200" spc="-10" dirty="0">
                <a:solidFill>
                  <a:srgbClr val="013C50"/>
                </a:solidFill>
                <a:latin typeface="Arial" panose="020B0604020202020204" pitchFamily="34" charset="0"/>
                <a:cs typeface="Arial" panose="020B0604020202020204" pitchFamily="34" charset="0"/>
              </a:rPr>
              <a:t>nutrition, </a:t>
            </a:r>
            <a:r>
              <a:rPr lang="en-US" sz="1200" spc="20" baseline="0" dirty="0">
                <a:solidFill>
                  <a:srgbClr val="013C50"/>
                </a:solidFill>
                <a:latin typeface="Arial" panose="020B0604020202020204" pitchFamily="34" charset="0"/>
                <a:cs typeface="Arial" panose="020B0604020202020204" pitchFamily="34" charset="0"/>
              </a:rPr>
              <a:t>social, economic, and learning supports that </a:t>
            </a:r>
            <a:r>
              <a:rPr lang="en-US" sz="1200" dirty="0">
                <a:solidFill>
                  <a:srgbClr val="013C50"/>
                </a:solidFill>
                <a:latin typeface="Arial" panose="020B0604020202020204" pitchFamily="34" charset="0"/>
                <a:cs typeface="Arial" panose="020B0604020202020204" pitchFamily="34" charset="0"/>
              </a:rPr>
              <a:t>serve</a:t>
            </a:r>
            <a:r>
              <a:rPr lang="en-US" sz="1200" spc="-30" dirty="0">
                <a:solidFill>
                  <a:srgbClr val="013C50"/>
                </a:solidFill>
                <a:latin typeface="Arial" panose="020B0604020202020204" pitchFamily="34" charset="0"/>
                <a:cs typeface="Arial" panose="020B0604020202020204" pitchFamily="34" charset="0"/>
              </a:rPr>
              <a:t> </a:t>
            </a:r>
            <a:r>
              <a:rPr lang="en-US" sz="1200" dirty="0">
                <a:solidFill>
                  <a:srgbClr val="013C50"/>
                </a:solidFill>
                <a:latin typeface="Arial" panose="020B0604020202020204" pitchFamily="34" charset="0"/>
                <a:cs typeface="Arial" panose="020B0604020202020204" pitchFamily="34" charset="0"/>
              </a:rPr>
              <a:t>each</a:t>
            </a:r>
            <a:r>
              <a:rPr lang="en-US" sz="1200" spc="-40" dirty="0">
                <a:solidFill>
                  <a:srgbClr val="013C50"/>
                </a:solidFill>
                <a:latin typeface="Arial" panose="020B0604020202020204" pitchFamily="34" charset="0"/>
                <a:cs typeface="Arial" panose="020B0604020202020204" pitchFamily="34" charset="0"/>
              </a:rPr>
              <a:t> </a:t>
            </a:r>
            <a:r>
              <a:rPr lang="en-US" sz="1200" dirty="0">
                <a:solidFill>
                  <a:srgbClr val="013C50"/>
                </a:solidFill>
                <a:latin typeface="Arial" panose="020B0604020202020204" pitchFamily="34" charset="0"/>
                <a:cs typeface="Arial" panose="020B0604020202020204" pitchFamily="34" charset="0"/>
              </a:rPr>
              <a:t>family’s</a:t>
            </a:r>
            <a:r>
              <a:rPr lang="en-US" sz="1200" spc="-25" dirty="0">
                <a:solidFill>
                  <a:srgbClr val="013C50"/>
                </a:solidFill>
                <a:latin typeface="Arial" panose="020B0604020202020204" pitchFamily="34" charset="0"/>
                <a:cs typeface="Arial" panose="020B0604020202020204" pitchFamily="34" charset="0"/>
              </a:rPr>
              <a:t> </a:t>
            </a:r>
            <a:r>
              <a:rPr lang="en-US" sz="1200" spc="-10" dirty="0">
                <a:solidFill>
                  <a:srgbClr val="013C50"/>
                </a:solidFill>
                <a:latin typeface="Arial" panose="020B0604020202020204" pitchFamily="34" charset="0"/>
                <a:cs typeface="Arial" panose="020B0604020202020204" pitchFamily="34" charset="0"/>
              </a:rPr>
              <a:t>unique </a:t>
            </a:r>
            <a:r>
              <a:rPr lang="en-US" sz="1200" dirty="0">
                <a:solidFill>
                  <a:srgbClr val="013C50"/>
                </a:solidFill>
                <a:latin typeface="Arial" panose="020B0604020202020204" pitchFamily="34" charset="0"/>
                <a:cs typeface="Arial" panose="020B0604020202020204" pitchFamily="34" charset="0"/>
              </a:rPr>
              <a:t>strengths</a:t>
            </a:r>
            <a:r>
              <a:rPr lang="en-US" sz="1200" spc="-10" dirty="0">
                <a:solidFill>
                  <a:srgbClr val="013C50"/>
                </a:solidFill>
                <a:latin typeface="Arial" panose="020B0604020202020204" pitchFamily="34" charset="0"/>
                <a:cs typeface="Arial" panose="020B0604020202020204" pitchFamily="34" charset="0"/>
              </a:rPr>
              <a:t> </a:t>
            </a:r>
            <a:r>
              <a:rPr lang="en-US" sz="1200" dirty="0">
                <a:solidFill>
                  <a:srgbClr val="013C50"/>
                </a:solidFill>
                <a:latin typeface="Arial" panose="020B0604020202020204" pitchFamily="34" charset="0"/>
                <a:cs typeface="Arial" panose="020B0604020202020204" pitchFamily="34" charset="0"/>
              </a:rPr>
              <a:t>and</a:t>
            </a:r>
            <a:r>
              <a:rPr lang="en-US" sz="1200" spc="-10" dirty="0">
                <a:solidFill>
                  <a:srgbClr val="013C50"/>
                </a:solidFill>
                <a:latin typeface="Arial" panose="020B0604020202020204" pitchFamily="34" charset="0"/>
                <a:cs typeface="Arial" panose="020B0604020202020204" pitchFamily="34" charset="0"/>
              </a:rPr>
              <a:t> needs.</a:t>
            </a:r>
            <a:endParaRPr lang="en-US" sz="1200" dirty="0">
              <a:latin typeface="Arial" panose="020B0604020202020204" pitchFamily="34" charset="0"/>
              <a:cs typeface="Arial" panose="020B0604020202020204" pitchFamily="34" charset="0"/>
            </a:endParaRPr>
          </a:p>
        </p:txBody>
      </p:sp>
      <p:sp>
        <p:nvSpPr>
          <p:cNvPr id="9" name="object 4">
            <a:extLst>
              <a:ext uri="{FF2B5EF4-FFF2-40B4-BE49-F238E27FC236}">
                <a16:creationId xmlns:a16="http://schemas.microsoft.com/office/drawing/2014/main" id="{C20331F8-61F7-AEB4-A131-83F56F3DE3F7}"/>
              </a:ext>
            </a:extLst>
          </p:cNvPr>
          <p:cNvSpPr txBox="1"/>
          <p:nvPr userDrawn="1"/>
        </p:nvSpPr>
        <p:spPr>
          <a:xfrm>
            <a:off x="3041650" y="4827321"/>
            <a:ext cx="3950970" cy="1232582"/>
          </a:xfrm>
          <a:prstGeom prst="rect">
            <a:avLst/>
          </a:prstGeom>
        </p:spPr>
        <p:txBody>
          <a:bodyPr vert="horz" wrap="square" lIns="0" tIns="10160" rIns="0" bIns="0" rtlCol="0">
            <a:spAutoFit/>
          </a:bodyPr>
          <a:lstStyle/>
          <a:p>
            <a:pPr marL="12700" marR="494665">
              <a:lnSpc>
                <a:spcPct val="101200"/>
              </a:lnSpc>
              <a:spcBef>
                <a:spcPts val="80"/>
              </a:spcBef>
            </a:pPr>
            <a:r>
              <a:rPr sz="1500" b="1" dirty="0">
                <a:solidFill>
                  <a:srgbClr val="B41E5F"/>
                </a:solidFill>
                <a:latin typeface="Arial" panose="020B0604020202020204" pitchFamily="34" charset="0"/>
                <a:cs typeface="Arial" panose="020B0604020202020204" pitchFamily="34" charset="0"/>
              </a:rPr>
              <a:t>Babies’</a:t>
            </a:r>
            <a:r>
              <a:rPr sz="1500" b="1" spc="-10" dirty="0">
                <a:solidFill>
                  <a:srgbClr val="B41E5F"/>
                </a:solidFill>
                <a:latin typeface="Arial" panose="020B0604020202020204" pitchFamily="34" charset="0"/>
                <a:cs typeface="Arial" panose="020B0604020202020204" pitchFamily="34" charset="0"/>
              </a:rPr>
              <a:t> </a:t>
            </a:r>
            <a:r>
              <a:rPr sz="1500" b="1" dirty="0">
                <a:solidFill>
                  <a:srgbClr val="B41E5F"/>
                </a:solidFill>
                <a:latin typeface="Arial" panose="020B0604020202020204" pitchFamily="34" charset="0"/>
                <a:cs typeface="Arial" panose="020B0604020202020204" pitchFamily="34" charset="0"/>
              </a:rPr>
              <a:t>brains</a:t>
            </a:r>
            <a:r>
              <a:rPr sz="1500" b="1" spc="-10" dirty="0">
                <a:solidFill>
                  <a:srgbClr val="B41E5F"/>
                </a:solidFill>
                <a:latin typeface="Arial" panose="020B0604020202020204" pitchFamily="34" charset="0"/>
                <a:cs typeface="Arial" panose="020B0604020202020204" pitchFamily="34" charset="0"/>
              </a:rPr>
              <a:t> </a:t>
            </a:r>
            <a:r>
              <a:rPr sz="1500" b="1" dirty="0">
                <a:solidFill>
                  <a:srgbClr val="B41E5F"/>
                </a:solidFill>
                <a:latin typeface="Arial" panose="020B0604020202020204" pitchFamily="34" charset="0"/>
                <a:cs typeface="Arial" panose="020B0604020202020204" pitchFamily="34" charset="0"/>
              </a:rPr>
              <a:t>and</a:t>
            </a:r>
            <a:r>
              <a:rPr sz="1500" b="1" spc="-5" dirty="0">
                <a:solidFill>
                  <a:srgbClr val="B41E5F"/>
                </a:solidFill>
                <a:latin typeface="Arial" panose="020B0604020202020204" pitchFamily="34" charset="0"/>
                <a:cs typeface="Arial" panose="020B0604020202020204" pitchFamily="34" charset="0"/>
              </a:rPr>
              <a:t> </a:t>
            </a:r>
            <a:r>
              <a:rPr sz="1500" b="1" dirty="0">
                <a:solidFill>
                  <a:srgbClr val="B41E5F"/>
                </a:solidFill>
                <a:latin typeface="Arial" panose="020B0604020202020204" pitchFamily="34" charset="0"/>
                <a:cs typeface="Arial" panose="020B0604020202020204" pitchFamily="34" charset="0"/>
              </a:rPr>
              <a:t>bodies</a:t>
            </a:r>
            <a:r>
              <a:rPr sz="1500" b="1" spc="-10" dirty="0">
                <a:solidFill>
                  <a:srgbClr val="B41E5F"/>
                </a:solidFill>
                <a:latin typeface="Arial" panose="020B0604020202020204" pitchFamily="34" charset="0"/>
                <a:cs typeface="Arial" panose="020B0604020202020204" pitchFamily="34" charset="0"/>
              </a:rPr>
              <a:t> </a:t>
            </a:r>
            <a:r>
              <a:rPr sz="1500" b="1" dirty="0">
                <a:solidFill>
                  <a:srgbClr val="B41E5F"/>
                </a:solidFill>
                <a:latin typeface="Arial" panose="020B0604020202020204" pitchFamily="34" charset="0"/>
                <a:cs typeface="Arial" panose="020B0604020202020204" pitchFamily="34" charset="0"/>
              </a:rPr>
              <a:t>develop</a:t>
            </a:r>
            <a:r>
              <a:rPr sz="1500" b="1" spc="-5" dirty="0">
                <a:solidFill>
                  <a:srgbClr val="B41E5F"/>
                </a:solidFill>
                <a:latin typeface="Arial" panose="020B0604020202020204" pitchFamily="34" charset="0"/>
                <a:cs typeface="Arial" panose="020B0604020202020204" pitchFamily="34" charset="0"/>
              </a:rPr>
              <a:t> </a:t>
            </a:r>
            <a:r>
              <a:rPr sz="1500" b="1" spc="-20" dirty="0">
                <a:solidFill>
                  <a:srgbClr val="B41E5F"/>
                </a:solidFill>
                <a:latin typeface="Arial" panose="020B0604020202020204" pitchFamily="34" charset="0"/>
                <a:cs typeface="Arial" panose="020B0604020202020204" pitchFamily="34" charset="0"/>
              </a:rPr>
              <a:t>rapidly, </a:t>
            </a:r>
            <a:r>
              <a:rPr sz="1500" b="1" dirty="0">
                <a:solidFill>
                  <a:srgbClr val="B41E5F"/>
                </a:solidFill>
                <a:latin typeface="Arial" panose="020B0604020202020204" pitchFamily="34" charset="0"/>
                <a:cs typeface="Arial" panose="020B0604020202020204" pitchFamily="34" charset="0"/>
              </a:rPr>
              <a:t>preparing</a:t>
            </a:r>
            <a:r>
              <a:rPr sz="1500" b="1" spc="-30" dirty="0">
                <a:solidFill>
                  <a:srgbClr val="B41E5F"/>
                </a:solidFill>
                <a:latin typeface="Arial" panose="020B0604020202020204" pitchFamily="34" charset="0"/>
                <a:cs typeface="Arial" panose="020B0604020202020204" pitchFamily="34" charset="0"/>
              </a:rPr>
              <a:t> </a:t>
            </a:r>
            <a:r>
              <a:rPr sz="1500" b="1" dirty="0">
                <a:solidFill>
                  <a:srgbClr val="B41E5F"/>
                </a:solidFill>
                <a:latin typeface="Arial" panose="020B0604020202020204" pitchFamily="34" charset="0"/>
                <a:cs typeface="Arial" panose="020B0604020202020204" pitchFamily="34" charset="0"/>
              </a:rPr>
              <a:t>for</a:t>
            </a:r>
            <a:r>
              <a:rPr sz="1500" b="1" spc="-40" dirty="0">
                <a:solidFill>
                  <a:srgbClr val="B41E5F"/>
                </a:solidFill>
                <a:latin typeface="Arial" panose="020B0604020202020204" pitchFamily="34" charset="0"/>
                <a:cs typeface="Arial" panose="020B0604020202020204" pitchFamily="34" charset="0"/>
              </a:rPr>
              <a:t> </a:t>
            </a:r>
            <a:r>
              <a:rPr sz="1500" b="1" dirty="0">
                <a:solidFill>
                  <a:srgbClr val="B41E5F"/>
                </a:solidFill>
                <a:latin typeface="Arial" panose="020B0604020202020204" pitchFamily="34" charset="0"/>
                <a:cs typeface="Arial" panose="020B0604020202020204" pitchFamily="34" charset="0"/>
              </a:rPr>
              <a:t>school</a:t>
            </a:r>
            <a:r>
              <a:rPr sz="1500" b="1" spc="-5" dirty="0">
                <a:solidFill>
                  <a:srgbClr val="B41E5F"/>
                </a:solidFill>
                <a:latin typeface="Arial" panose="020B0604020202020204" pitchFamily="34" charset="0"/>
                <a:cs typeface="Arial" panose="020B0604020202020204" pitchFamily="34" charset="0"/>
              </a:rPr>
              <a:t> </a:t>
            </a:r>
            <a:r>
              <a:rPr sz="1500" b="1" dirty="0">
                <a:solidFill>
                  <a:srgbClr val="B41E5F"/>
                </a:solidFill>
                <a:latin typeface="Arial" panose="020B0604020202020204" pitchFamily="34" charset="0"/>
                <a:cs typeface="Arial" panose="020B0604020202020204" pitchFamily="34" charset="0"/>
              </a:rPr>
              <a:t>and</a:t>
            </a:r>
            <a:r>
              <a:rPr sz="1500" b="1" spc="-5" dirty="0">
                <a:solidFill>
                  <a:srgbClr val="B41E5F"/>
                </a:solidFill>
                <a:latin typeface="Arial" panose="020B0604020202020204" pitchFamily="34" charset="0"/>
                <a:cs typeface="Arial" panose="020B0604020202020204" pitchFamily="34" charset="0"/>
              </a:rPr>
              <a:t> </a:t>
            </a:r>
            <a:r>
              <a:rPr sz="1500" b="1" spc="-20" dirty="0">
                <a:solidFill>
                  <a:srgbClr val="B41E5F"/>
                </a:solidFill>
                <a:latin typeface="Arial" panose="020B0604020202020204" pitchFamily="34" charset="0"/>
                <a:cs typeface="Arial" panose="020B0604020202020204" pitchFamily="34" charset="0"/>
              </a:rPr>
              <a:t>life.</a:t>
            </a:r>
            <a:endParaRPr sz="1500" b="1" dirty="0">
              <a:latin typeface="Arial" panose="020B0604020202020204" pitchFamily="34" charset="0"/>
              <a:cs typeface="Arial" panose="020B0604020202020204" pitchFamily="34" charset="0"/>
            </a:endParaRPr>
          </a:p>
          <a:p>
            <a:pPr marL="12700" marR="5080">
              <a:lnSpc>
                <a:spcPct val="110000"/>
              </a:lnSpc>
              <a:spcBef>
                <a:spcPts val="229"/>
              </a:spcBef>
            </a:pPr>
            <a:r>
              <a:rPr sz="1100" spc="10" baseline="0" dirty="0">
                <a:solidFill>
                  <a:srgbClr val="013C50"/>
                </a:solidFill>
                <a:latin typeface="Arial" panose="020B0604020202020204" pitchFamily="34" charset="0"/>
                <a:cs typeface="Arial" panose="020B0604020202020204" pitchFamily="34" charset="0"/>
              </a:rPr>
              <a:t>Prenatal to age 3 (PN-3) is a critical developmental time. </a:t>
            </a:r>
            <a:br>
              <a:rPr lang="en-US" sz="1100" spc="-15" dirty="0">
                <a:solidFill>
                  <a:srgbClr val="013C50"/>
                </a:solidFill>
                <a:latin typeface="Arial" panose="020B0604020202020204" pitchFamily="34" charset="0"/>
                <a:cs typeface="Arial" panose="020B0604020202020204" pitchFamily="34" charset="0"/>
              </a:rPr>
            </a:br>
            <a:r>
              <a:rPr sz="1100" spc="-10" dirty="0">
                <a:solidFill>
                  <a:srgbClr val="013C50"/>
                </a:solidFill>
                <a:latin typeface="Arial" panose="020B0604020202020204" pitchFamily="34" charset="0"/>
                <a:cs typeface="Arial" panose="020B0604020202020204" pitchFamily="34" charset="0"/>
              </a:rPr>
              <a:t>Babies </a:t>
            </a:r>
            <a:r>
              <a:rPr sz="1100" dirty="0">
                <a:solidFill>
                  <a:srgbClr val="013C50"/>
                </a:solidFill>
                <a:latin typeface="Arial" panose="020B0604020202020204" pitchFamily="34" charset="0"/>
                <a:cs typeface="Arial" panose="020B0604020202020204" pitchFamily="34" charset="0"/>
              </a:rPr>
              <a:t>and</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toddlers</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are</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active</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learners,</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processing</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sounds,</a:t>
            </a:r>
            <a:r>
              <a:rPr sz="1100" spc="-15" dirty="0">
                <a:solidFill>
                  <a:srgbClr val="013C50"/>
                </a:solidFill>
                <a:latin typeface="Arial" panose="020B0604020202020204" pitchFamily="34" charset="0"/>
                <a:cs typeface="Arial" panose="020B0604020202020204" pitchFamily="34" charset="0"/>
              </a:rPr>
              <a:t> </a:t>
            </a:r>
            <a:r>
              <a:rPr sz="1100" spc="10" baseline="0" dirty="0">
                <a:solidFill>
                  <a:srgbClr val="013C50"/>
                </a:solidFill>
                <a:latin typeface="Arial" panose="020B0604020202020204" pitchFamily="34" charset="0"/>
                <a:cs typeface="Arial" panose="020B0604020202020204" pitchFamily="34" charset="0"/>
              </a:rPr>
              <a:t>grammar, and words. Early brain growth affects lifelong </a:t>
            </a:r>
            <a:r>
              <a:rPr sz="1100" dirty="0">
                <a:solidFill>
                  <a:srgbClr val="013C50"/>
                </a:solidFill>
                <a:latin typeface="Arial" panose="020B0604020202020204" pitchFamily="34" charset="0"/>
                <a:cs typeface="Arial" panose="020B0604020202020204" pitchFamily="34" charset="0"/>
              </a:rPr>
              <a:t>learning,</a:t>
            </a:r>
            <a:r>
              <a:rPr sz="1100" spc="-15" dirty="0">
                <a:solidFill>
                  <a:srgbClr val="013C50"/>
                </a:solidFill>
                <a:latin typeface="Arial" panose="020B0604020202020204" pitchFamily="34" charset="0"/>
                <a:cs typeface="Arial" panose="020B0604020202020204" pitchFamily="34" charset="0"/>
              </a:rPr>
              <a:t> </a:t>
            </a:r>
            <a:r>
              <a:rPr sz="1100" spc="-10" dirty="0">
                <a:solidFill>
                  <a:srgbClr val="013C50"/>
                </a:solidFill>
                <a:latin typeface="Arial" panose="020B0604020202020204" pitchFamily="34" charset="0"/>
                <a:cs typeface="Arial" panose="020B0604020202020204" pitchFamily="34" charset="0"/>
              </a:rPr>
              <a:t>behavior, </a:t>
            </a:r>
            <a:r>
              <a:rPr sz="1100" dirty="0">
                <a:solidFill>
                  <a:srgbClr val="013C50"/>
                </a:solidFill>
                <a:latin typeface="Arial" panose="020B0604020202020204" pitchFamily="34" charset="0"/>
                <a:cs typeface="Arial" panose="020B0604020202020204" pitchFamily="34" charset="0"/>
              </a:rPr>
              <a:t>and</a:t>
            </a:r>
            <a:r>
              <a:rPr sz="1100" spc="-10" dirty="0">
                <a:solidFill>
                  <a:srgbClr val="013C50"/>
                </a:solidFill>
                <a:latin typeface="Arial" panose="020B0604020202020204" pitchFamily="34" charset="0"/>
                <a:cs typeface="Arial" panose="020B0604020202020204" pitchFamily="34" charset="0"/>
              </a:rPr>
              <a:t> health.</a:t>
            </a:r>
            <a:endParaRPr sz="1100" dirty="0">
              <a:latin typeface="Arial" panose="020B0604020202020204" pitchFamily="34" charset="0"/>
              <a:cs typeface="Arial" panose="020B0604020202020204" pitchFamily="34" charset="0"/>
            </a:endParaRPr>
          </a:p>
        </p:txBody>
      </p:sp>
      <p:sp>
        <p:nvSpPr>
          <p:cNvPr id="10" name="object 5">
            <a:extLst>
              <a:ext uri="{FF2B5EF4-FFF2-40B4-BE49-F238E27FC236}">
                <a16:creationId xmlns:a16="http://schemas.microsoft.com/office/drawing/2014/main" id="{D820FB67-EFFE-B947-A20D-2554915996D5}"/>
              </a:ext>
            </a:extLst>
          </p:cNvPr>
          <p:cNvSpPr txBox="1"/>
          <p:nvPr userDrawn="1"/>
        </p:nvSpPr>
        <p:spPr>
          <a:xfrm>
            <a:off x="3041650" y="6248400"/>
            <a:ext cx="4121150" cy="2648354"/>
          </a:xfrm>
          <a:prstGeom prst="rect">
            <a:avLst/>
          </a:prstGeom>
        </p:spPr>
        <p:txBody>
          <a:bodyPr vert="horz" wrap="square" lIns="0" tIns="109220" rIns="0" bIns="0" rtlCol="0">
            <a:spAutoFit/>
          </a:bodyPr>
          <a:lstStyle/>
          <a:p>
            <a:pPr marL="12700">
              <a:lnSpc>
                <a:spcPct val="100000"/>
              </a:lnSpc>
              <a:spcBef>
                <a:spcPts val="860"/>
              </a:spcBef>
            </a:pPr>
            <a:r>
              <a:rPr sz="1500" b="1" spc="10" baseline="0" dirty="0">
                <a:solidFill>
                  <a:srgbClr val="B41E5F"/>
                </a:solidFill>
                <a:latin typeface="Arial" panose="020B0604020202020204" pitchFamily="34" charset="0"/>
                <a:cs typeface="Arial" panose="020B0604020202020204" pitchFamily="34" charset="0"/>
              </a:rPr>
              <a:t>Parents and caregivers need support.</a:t>
            </a:r>
            <a:endParaRPr sz="1500" b="1" spc="10" baseline="0" dirty="0">
              <a:latin typeface="Arial" panose="020B0604020202020204" pitchFamily="34" charset="0"/>
              <a:cs typeface="Arial" panose="020B0604020202020204" pitchFamily="34" charset="0"/>
            </a:endParaRPr>
          </a:p>
          <a:p>
            <a:pPr marL="12700" marR="139065">
              <a:lnSpc>
                <a:spcPct val="110000"/>
              </a:lnSpc>
              <a:spcBef>
                <a:spcPts val="229"/>
              </a:spcBef>
            </a:pPr>
            <a:r>
              <a:rPr sz="1100" spc="10" baseline="0" dirty="0">
                <a:solidFill>
                  <a:srgbClr val="013C50"/>
                </a:solidFill>
                <a:latin typeface="Arial" panose="020B0604020202020204" pitchFamily="34" charset="0"/>
                <a:cs typeface="Arial" panose="020B0604020202020204" pitchFamily="34" charset="0"/>
              </a:rPr>
              <a:t>Parents and caregivers want the very best for their babies </a:t>
            </a:r>
            <a:br>
              <a:rPr lang="en-US" sz="1100" spc="-15" dirty="0">
                <a:solidFill>
                  <a:srgbClr val="013C50"/>
                </a:solidFill>
                <a:latin typeface="Arial" panose="020B0604020202020204" pitchFamily="34" charset="0"/>
                <a:cs typeface="Arial" panose="020B0604020202020204" pitchFamily="34" charset="0"/>
              </a:rPr>
            </a:br>
            <a:r>
              <a:rPr sz="1100" spc="-25" dirty="0">
                <a:solidFill>
                  <a:srgbClr val="013C50"/>
                </a:solidFill>
                <a:latin typeface="Arial" panose="020B0604020202020204" pitchFamily="34" charset="0"/>
                <a:cs typeface="Arial" panose="020B0604020202020204" pitchFamily="34" charset="0"/>
              </a:rPr>
              <a:t>and </a:t>
            </a:r>
            <a:r>
              <a:rPr sz="1100" dirty="0">
                <a:solidFill>
                  <a:srgbClr val="013C50"/>
                </a:solidFill>
                <a:latin typeface="Arial" panose="020B0604020202020204" pitchFamily="34" charset="0"/>
                <a:cs typeface="Arial" panose="020B0604020202020204" pitchFamily="34" charset="0"/>
              </a:rPr>
              <a:t>toddlers.</a:t>
            </a:r>
            <a:r>
              <a:rPr sz="1100" spc="-2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But</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laws</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and</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practices</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too</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often</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limit</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their</a:t>
            </a:r>
            <a:r>
              <a:rPr sz="1100" spc="-4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options</a:t>
            </a:r>
            <a:r>
              <a:rPr sz="1100" spc="-10" dirty="0">
                <a:solidFill>
                  <a:srgbClr val="013C50"/>
                </a:solidFill>
                <a:latin typeface="Arial" panose="020B0604020202020204" pitchFamily="34" charset="0"/>
                <a:cs typeface="Arial" panose="020B0604020202020204" pitchFamily="34" charset="0"/>
              </a:rPr>
              <a:t> </a:t>
            </a:r>
            <a:r>
              <a:rPr sz="1100" spc="-25" dirty="0">
                <a:solidFill>
                  <a:srgbClr val="013C50"/>
                </a:solidFill>
                <a:latin typeface="Arial" panose="020B0604020202020204" pitchFamily="34" charset="0"/>
                <a:cs typeface="Arial" panose="020B0604020202020204" pitchFamily="34" charset="0"/>
              </a:rPr>
              <a:t>and </a:t>
            </a:r>
            <a:r>
              <a:rPr sz="1100" spc="-10" baseline="0" dirty="0">
                <a:solidFill>
                  <a:srgbClr val="013C50"/>
                </a:solidFill>
                <a:latin typeface="Arial" panose="020B0604020202020204" pitchFamily="34" charset="0"/>
                <a:cs typeface="Arial" panose="020B0604020202020204" pitchFamily="34" charset="0"/>
              </a:rPr>
              <a:t>opportunities. In particular, policies over time have denied people </a:t>
            </a:r>
            <a:r>
              <a:rPr sz="1100" dirty="0">
                <a:solidFill>
                  <a:srgbClr val="013C50"/>
                </a:solidFill>
                <a:latin typeface="Arial" panose="020B0604020202020204" pitchFamily="34" charset="0"/>
                <a:cs typeface="Arial" panose="020B0604020202020204" pitchFamily="34" charset="0"/>
              </a:rPr>
              <a:t>of</a:t>
            </a:r>
            <a:r>
              <a:rPr sz="1100" spc="-4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color</a:t>
            </a:r>
            <a:r>
              <a:rPr sz="1100" spc="-4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and</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Indigenous</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peoples</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prenatal</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care,</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early</a:t>
            </a:r>
            <a:r>
              <a:rPr sz="1100" spc="-10" dirty="0">
                <a:solidFill>
                  <a:srgbClr val="013C50"/>
                </a:solidFill>
                <a:latin typeface="Arial" panose="020B0604020202020204" pitchFamily="34" charset="0"/>
                <a:cs typeface="Arial" panose="020B0604020202020204" pitchFamily="34" charset="0"/>
              </a:rPr>
              <a:t> childhood </a:t>
            </a:r>
            <a:r>
              <a:rPr sz="1100" dirty="0">
                <a:solidFill>
                  <a:srgbClr val="013C50"/>
                </a:solidFill>
                <a:latin typeface="Arial" panose="020B0604020202020204" pitchFamily="34" charset="0"/>
                <a:cs typeface="Arial" panose="020B0604020202020204" pitchFamily="34" charset="0"/>
              </a:rPr>
              <a:t>supports,</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education,</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mortgages,</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and</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health</a:t>
            </a:r>
            <a:r>
              <a:rPr sz="1100" spc="-5" dirty="0">
                <a:solidFill>
                  <a:srgbClr val="013C50"/>
                </a:solidFill>
                <a:latin typeface="Arial" panose="020B0604020202020204" pitchFamily="34" charset="0"/>
                <a:cs typeface="Arial" panose="020B0604020202020204" pitchFamily="34" charset="0"/>
              </a:rPr>
              <a:t> </a:t>
            </a:r>
            <a:r>
              <a:rPr sz="1100" spc="-10" dirty="0">
                <a:solidFill>
                  <a:srgbClr val="013C50"/>
                </a:solidFill>
                <a:latin typeface="Arial" panose="020B0604020202020204" pitchFamily="34" charset="0"/>
                <a:cs typeface="Arial" panose="020B0604020202020204" pitchFamily="34" charset="0"/>
              </a:rPr>
              <a:t>benefits.</a:t>
            </a:r>
            <a:r>
              <a:rPr lang="en-US" sz="1100" spc="0" dirty="0">
                <a:solidFill>
                  <a:sysClr val="windowText" lastClr="000000"/>
                </a:solidFill>
                <a:latin typeface="Arial" panose="020B0604020202020204" pitchFamily="34" charset="0"/>
                <a:cs typeface="Arial" panose="020B0604020202020204" pitchFamily="34" charset="0"/>
              </a:rPr>
              <a:t> </a:t>
            </a:r>
            <a:r>
              <a:rPr lang="en-US" sz="1100" spc="-10" dirty="0">
                <a:solidFill>
                  <a:srgbClr val="013C50"/>
                </a:solidFill>
                <a:latin typeface="Arial" panose="020B0604020202020204" pitchFamily="34" charset="0"/>
                <a:cs typeface="Arial" panose="020B0604020202020204" pitchFamily="34" charset="0"/>
              </a:rPr>
              <a:t>For</a:t>
            </a:r>
            <a:r>
              <a:rPr lang="en-US" sz="1100" spc="-30" dirty="0">
                <a:solidFill>
                  <a:srgbClr val="013C50"/>
                </a:solidFill>
                <a:latin typeface="Arial" panose="020B0604020202020204" pitchFamily="34" charset="0"/>
                <a:cs typeface="Arial" panose="020B0604020202020204" pitchFamily="34" charset="0"/>
              </a:rPr>
              <a:t> </a:t>
            </a:r>
            <a:r>
              <a:rPr lang="en-US" sz="1100" spc="-10" dirty="0">
                <a:solidFill>
                  <a:srgbClr val="013C50"/>
                </a:solidFill>
                <a:latin typeface="Arial" panose="020B0604020202020204" pitchFamily="34" charset="0"/>
                <a:cs typeface="Arial" panose="020B0604020202020204" pitchFamily="34" charset="0"/>
              </a:rPr>
              <a:t>generations—</a:t>
            </a:r>
            <a:r>
              <a:rPr lang="en-US" sz="1100" dirty="0">
                <a:solidFill>
                  <a:srgbClr val="013C50"/>
                </a:solidFill>
                <a:latin typeface="Arial" panose="020B0604020202020204" pitchFamily="34" charset="0"/>
                <a:cs typeface="Arial" panose="020B0604020202020204" pitchFamily="34" charset="0"/>
              </a:rPr>
              <a:t>and</a:t>
            </a:r>
            <a:r>
              <a:rPr lang="en-US" sz="1100" spc="15" dirty="0">
                <a:solidFill>
                  <a:srgbClr val="013C50"/>
                </a:solidFill>
                <a:latin typeface="Arial" panose="020B0604020202020204" pitchFamily="34" charset="0"/>
                <a:cs typeface="Arial" panose="020B0604020202020204" pitchFamily="34" charset="0"/>
              </a:rPr>
              <a:t> </a:t>
            </a:r>
            <a:r>
              <a:rPr lang="en-US" sz="1100" dirty="0">
                <a:solidFill>
                  <a:srgbClr val="013C50"/>
                </a:solidFill>
                <a:latin typeface="Arial" panose="020B0604020202020204" pitchFamily="34" charset="0"/>
                <a:cs typeface="Arial" panose="020B0604020202020204" pitchFamily="34" charset="0"/>
              </a:rPr>
              <a:t>continuing</a:t>
            </a:r>
            <a:r>
              <a:rPr lang="en-US" sz="1100" spc="15" dirty="0">
                <a:solidFill>
                  <a:srgbClr val="013C50"/>
                </a:solidFill>
                <a:latin typeface="Arial" panose="020B0604020202020204" pitchFamily="34" charset="0"/>
                <a:cs typeface="Arial" panose="020B0604020202020204" pitchFamily="34" charset="0"/>
              </a:rPr>
              <a:t> </a:t>
            </a:r>
            <a:r>
              <a:rPr lang="en-US" sz="1100" spc="-10" dirty="0">
                <a:solidFill>
                  <a:srgbClr val="013C50"/>
                </a:solidFill>
                <a:latin typeface="Arial" panose="020B0604020202020204" pitchFamily="34" charset="0"/>
                <a:cs typeface="Arial" panose="020B0604020202020204" pitchFamily="34" charset="0"/>
              </a:rPr>
              <a:t>today—</a:t>
            </a:r>
            <a:r>
              <a:rPr lang="en-US" sz="1100" dirty="0">
                <a:solidFill>
                  <a:srgbClr val="013C50"/>
                </a:solidFill>
                <a:latin typeface="Arial" panose="020B0604020202020204" pitchFamily="34" charset="0"/>
                <a:cs typeface="Arial" panose="020B0604020202020204" pitchFamily="34" charset="0"/>
              </a:rPr>
              <a:t>maternal</a:t>
            </a:r>
            <a:r>
              <a:rPr lang="en-US" sz="1100" spc="15" dirty="0">
                <a:solidFill>
                  <a:srgbClr val="013C50"/>
                </a:solidFill>
                <a:latin typeface="Arial" panose="020B0604020202020204" pitchFamily="34" charset="0"/>
                <a:cs typeface="Arial" panose="020B0604020202020204" pitchFamily="34" charset="0"/>
              </a:rPr>
              <a:t> </a:t>
            </a:r>
            <a:r>
              <a:rPr lang="en-US" sz="1100" dirty="0">
                <a:solidFill>
                  <a:srgbClr val="013C50"/>
                </a:solidFill>
                <a:latin typeface="Arial" panose="020B0604020202020204" pitchFamily="34" charset="0"/>
                <a:cs typeface="Arial" panose="020B0604020202020204" pitchFamily="34" charset="0"/>
              </a:rPr>
              <a:t>and</a:t>
            </a:r>
            <a:r>
              <a:rPr lang="en-US" sz="1100" spc="15" dirty="0">
                <a:solidFill>
                  <a:srgbClr val="013C50"/>
                </a:solidFill>
                <a:latin typeface="Arial" panose="020B0604020202020204" pitchFamily="34" charset="0"/>
                <a:cs typeface="Arial" panose="020B0604020202020204" pitchFamily="34" charset="0"/>
              </a:rPr>
              <a:t> </a:t>
            </a:r>
            <a:r>
              <a:rPr lang="en-US" sz="1100" spc="-10" dirty="0">
                <a:solidFill>
                  <a:srgbClr val="013C50"/>
                </a:solidFill>
                <a:latin typeface="Arial" panose="020B0604020202020204" pitchFamily="34" charset="0"/>
                <a:cs typeface="Arial" panose="020B0604020202020204" pitchFamily="34" charset="0"/>
              </a:rPr>
              <a:t>infant </a:t>
            </a:r>
            <a:r>
              <a:rPr lang="en-US" sz="1100" dirty="0">
                <a:solidFill>
                  <a:srgbClr val="013C50"/>
                </a:solidFill>
                <a:latin typeface="Arial" panose="020B0604020202020204" pitchFamily="34" charset="0"/>
                <a:cs typeface="Arial" panose="020B0604020202020204" pitchFamily="34" charset="0"/>
              </a:rPr>
              <a:t>death</a:t>
            </a:r>
            <a:r>
              <a:rPr lang="en-US" sz="1100" spc="-10" dirty="0">
                <a:solidFill>
                  <a:srgbClr val="013C50"/>
                </a:solidFill>
                <a:latin typeface="Arial" panose="020B0604020202020204" pitchFamily="34" charset="0"/>
                <a:cs typeface="Arial" panose="020B0604020202020204" pitchFamily="34" charset="0"/>
              </a:rPr>
              <a:t> </a:t>
            </a:r>
            <a:r>
              <a:rPr lang="en-US" sz="1100" dirty="0">
                <a:solidFill>
                  <a:srgbClr val="013C50"/>
                </a:solidFill>
                <a:latin typeface="Arial" panose="020B0604020202020204" pitchFamily="34" charset="0"/>
                <a:cs typeface="Arial" panose="020B0604020202020204" pitchFamily="34" charset="0"/>
              </a:rPr>
              <a:t>has</a:t>
            </a:r>
            <a:r>
              <a:rPr lang="en-US" sz="1100" spc="-5" dirty="0">
                <a:solidFill>
                  <a:srgbClr val="013C50"/>
                </a:solidFill>
                <a:latin typeface="Arial" panose="020B0604020202020204" pitchFamily="34" charset="0"/>
                <a:cs typeface="Arial" panose="020B0604020202020204" pitchFamily="34" charset="0"/>
              </a:rPr>
              <a:t> </a:t>
            </a:r>
            <a:r>
              <a:rPr lang="en-US" sz="1100" dirty="0">
                <a:solidFill>
                  <a:srgbClr val="013C50"/>
                </a:solidFill>
                <a:latin typeface="Arial" panose="020B0604020202020204" pitchFamily="34" charset="0"/>
                <a:cs typeface="Arial" panose="020B0604020202020204" pitchFamily="34" charset="0"/>
              </a:rPr>
              <a:t>been</a:t>
            </a:r>
            <a:r>
              <a:rPr lang="en-US" sz="1100" spc="-5" dirty="0">
                <a:solidFill>
                  <a:srgbClr val="013C50"/>
                </a:solidFill>
                <a:latin typeface="Arial" panose="020B0604020202020204" pitchFamily="34" charset="0"/>
                <a:cs typeface="Arial" panose="020B0604020202020204" pitchFamily="34" charset="0"/>
              </a:rPr>
              <a:t> </a:t>
            </a:r>
            <a:r>
              <a:rPr lang="en-US" sz="1100" dirty="0">
                <a:solidFill>
                  <a:srgbClr val="013C50"/>
                </a:solidFill>
                <a:latin typeface="Arial" panose="020B0604020202020204" pitchFamily="34" charset="0"/>
                <a:cs typeface="Arial" panose="020B0604020202020204" pitchFamily="34" charset="0"/>
              </a:rPr>
              <a:t>higher</a:t>
            </a:r>
            <a:r>
              <a:rPr lang="en-US" sz="1100" spc="-35" dirty="0">
                <a:solidFill>
                  <a:srgbClr val="013C50"/>
                </a:solidFill>
                <a:latin typeface="Arial" panose="020B0604020202020204" pitchFamily="34" charset="0"/>
                <a:cs typeface="Arial" panose="020B0604020202020204" pitchFamily="34" charset="0"/>
              </a:rPr>
              <a:t> </a:t>
            </a:r>
            <a:r>
              <a:rPr lang="en-US" sz="1100" dirty="0">
                <a:solidFill>
                  <a:srgbClr val="013C50"/>
                </a:solidFill>
                <a:latin typeface="Arial" panose="020B0604020202020204" pitchFamily="34" charset="0"/>
                <a:cs typeface="Arial" panose="020B0604020202020204" pitchFamily="34" charset="0"/>
              </a:rPr>
              <a:t>for</a:t>
            </a:r>
            <a:r>
              <a:rPr lang="en-US" sz="1100" spc="-30" dirty="0">
                <a:solidFill>
                  <a:srgbClr val="013C50"/>
                </a:solidFill>
                <a:latin typeface="Arial" panose="020B0604020202020204" pitchFamily="34" charset="0"/>
                <a:cs typeface="Arial" panose="020B0604020202020204" pitchFamily="34" charset="0"/>
              </a:rPr>
              <a:t> </a:t>
            </a:r>
            <a:r>
              <a:rPr lang="en-US" sz="1100" dirty="0">
                <a:solidFill>
                  <a:srgbClr val="013C50"/>
                </a:solidFill>
                <a:latin typeface="Arial" panose="020B0604020202020204" pitchFamily="34" charset="0"/>
                <a:cs typeface="Arial" panose="020B0604020202020204" pitchFamily="34" charset="0"/>
              </a:rPr>
              <a:t>people</a:t>
            </a:r>
            <a:r>
              <a:rPr lang="en-US" sz="1100" spc="-10" dirty="0">
                <a:solidFill>
                  <a:srgbClr val="013C50"/>
                </a:solidFill>
                <a:latin typeface="Arial" panose="020B0604020202020204" pitchFamily="34" charset="0"/>
                <a:cs typeface="Arial" panose="020B0604020202020204" pitchFamily="34" charset="0"/>
              </a:rPr>
              <a:t> </a:t>
            </a:r>
            <a:r>
              <a:rPr lang="en-US" sz="1100" dirty="0">
                <a:solidFill>
                  <a:srgbClr val="013C50"/>
                </a:solidFill>
                <a:latin typeface="Arial" panose="020B0604020202020204" pitchFamily="34" charset="0"/>
                <a:cs typeface="Arial" panose="020B0604020202020204" pitchFamily="34" charset="0"/>
              </a:rPr>
              <a:t>of</a:t>
            </a:r>
            <a:r>
              <a:rPr lang="en-US" sz="1100" spc="-20" dirty="0">
                <a:solidFill>
                  <a:srgbClr val="013C50"/>
                </a:solidFill>
                <a:latin typeface="Arial" panose="020B0604020202020204" pitchFamily="34" charset="0"/>
                <a:cs typeface="Arial" panose="020B0604020202020204" pitchFamily="34" charset="0"/>
              </a:rPr>
              <a:t> </a:t>
            </a:r>
            <a:r>
              <a:rPr lang="en-US" sz="1100" dirty="0">
                <a:solidFill>
                  <a:srgbClr val="013C50"/>
                </a:solidFill>
                <a:latin typeface="Arial" panose="020B0604020202020204" pitchFamily="34" charset="0"/>
                <a:cs typeface="Arial" panose="020B0604020202020204" pitchFamily="34" charset="0"/>
              </a:rPr>
              <a:t>color</a:t>
            </a:r>
            <a:r>
              <a:rPr lang="en-US" sz="1100" spc="-35" dirty="0">
                <a:solidFill>
                  <a:srgbClr val="013C50"/>
                </a:solidFill>
                <a:latin typeface="Arial" panose="020B0604020202020204" pitchFamily="34" charset="0"/>
                <a:cs typeface="Arial" panose="020B0604020202020204" pitchFamily="34" charset="0"/>
              </a:rPr>
              <a:t> </a:t>
            </a:r>
            <a:r>
              <a:rPr lang="en-US" sz="1100" dirty="0">
                <a:solidFill>
                  <a:srgbClr val="013C50"/>
                </a:solidFill>
                <a:latin typeface="Arial" panose="020B0604020202020204" pitchFamily="34" charset="0"/>
                <a:cs typeface="Arial" panose="020B0604020202020204" pitchFamily="34" charset="0"/>
              </a:rPr>
              <a:t>and</a:t>
            </a:r>
            <a:r>
              <a:rPr lang="en-US" sz="1100" spc="-5" dirty="0">
                <a:solidFill>
                  <a:srgbClr val="013C50"/>
                </a:solidFill>
                <a:latin typeface="Arial" panose="020B0604020202020204" pitchFamily="34" charset="0"/>
                <a:cs typeface="Arial" panose="020B0604020202020204" pitchFamily="34" charset="0"/>
              </a:rPr>
              <a:t> </a:t>
            </a:r>
            <a:r>
              <a:rPr lang="en-US" sz="1100" dirty="0">
                <a:solidFill>
                  <a:srgbClr val="013C50"/>
                </a:solidFill>
                <a:latin typeface="Arial" panose="020B0604020202020204" pitchFamily="34" charset="0"/>
                <a:cs typeface="Arial" panose="020B0604020202020204" pitchFamily="34" charset="0"/>
              </a:rPr>
              <a:t>Indigenous</a:t>
            </a:r>
            <a:r>
              <a:rPr lang="en-US" sz="1100" spc="-5" dirty="0">
                <a:solidFill>
                  <a:srgbClr val="013C50"/>
                </a:solidFill>
                <a:latin typeface="Arial" panose="020B0604020202020204" pitchFamily="34" charset="0"/>
                <a:cs typeface="Arial" panose="020B0604020202020204" pitchFamily="34" charset="0"/>
              </a:rPr>
              <a:t> </a:t>
            </a:r>
            <a:r>
              <a:rPr lang="en-US" sz="1100" spc="-10" dirty="0">
                <a:solidFill>
                  <a:srgbClr val="013C50"/>
                </a:solidFill>
                <a:latin typeface="Arial" panose="020B0604020202020204" pitchFamily="34" charset="0"/>
                <a:cs typeface="Arial" panose="020B0604020202020204" pitchFamily="34" charset="0"/>
              </a:rPr>
              <a:t>people, </a:t>
            </a:r>
            <a:r>
              <a:rPr lang="en-US" sz="1100" dirty="0">
                <a:solidFill>
                  <a:srgbClr val="013C50"/>
                </a:solidFill>
                <a:latin typeface="Arial" panose="020B0604020202020204" pitchFamily="34" charset="0"/>
                <a:cs typeface="Arial" panose="020B0604020202020204" pitchFamily="34" charset="0"/>
              </a:rPr>
              <a:t>regardless</a:t>
            </a:r>
            <a:r>
              <a:rPr lang="en-US" sz="1100" spc="-25" dirty="0">
                <a:solidFill>
                  <a:srgbClr val="013C50"/>
                </a:solidFill>
                <a:latin typeface="Arial" panose="020B0604020202020204" pitchFamily="34" charset="0"/>
                <a:cs typeface="Arial" panose="020B0604020202020204" pitchFamily="34" charset="0"/>
              </a:rPr>
              <a:t> </a:t>
            </a:r>
            <a:r>
              <a:rPr lang="en-US" sz="1100" dirty="0">
                <a:solidFill>
                  <a:srgbClr val="013C50"/>
                </a:solidFill>
                <a:latin typeface="Arial" panose="020B0604020202020204" pitchFamily="34" charset="0"/>
                <a:cs typeface="Arial" panose="020B0604020202020204" pitchFamily="34" charset="0"/>
              </a:rPr>
              <a:t>of</a:t>
            </a:r>
            <a:r>
              <a:rPr lang="en-US" sz="1100" spc="-40" dirty="0">
                <a:solidFill>
                  <a:srgbClr val="013C50"/>
                </a:solidFill>
                <a:latin typeface="Arial" panose="020B0604020202020204" pitchFamily="34" charset="0"/>
                <a:cs typeface="Arial" panose="020B0604020202020204" pitchFamily="34" charset="0"/>
              </a:rPr>
              <a:t> </a:t>
            </a:r>
            <a:r>
              <a:rPr lang="en-US" sz="1100" dirty="0">
                <a:solidFill>
                  <a:srgbClr val="013C50"/>
                </a:solidFill>
                <a:latin typeface="Arial" panose="020B0604020202020204" pitchFamily="34" charset="0"/>
                <a:cs typeface="Arial" panose="020B0604020202020204" pitchFamily="34" charset="0"/>
              </a:rPr>
              <a:t>economic</a:t>
            </a:r>
            <a:r>
              <a:rPr lang="en-US" sz="1100" spc="-20" dirty="0">
                <a:solidFill>
                  <a:srgbClr val="013C50"/>
                </a:solidFill>
                <a:latin typeface="Arial" panose="020B0604020202020204" pitchFamily="34" charset="0"/>
                <a:cs typeface="Arial" panose="020B0604020202020204" pitchFamily="34" charset="0"/>
              </a:rPr>
              <a:t> </a:t>
            </a:r>
            <a:r>
              <a:rPr lang="en-US" sz="1100" spc="-10" dirty="0">
                <a:solidFill>
                  <a:srgbClr val="013C50"/>
                </a:solidFill>
                <a:latin typeface="Arial" panose="020B0604020202020204" pitchFamily="34" charset="0"/>
                <a:cs typeface="Arial" panose="020B0604020202020204" pitchFamily="34" charset="0"/>
              </a:rPr>
              <a:t>factors.</a:t>
            </a:r>
            <a:endParaRPr lang="en-US" sz="1100" dirty="0">
              <a:latin typeface="Arial" panose="020B0604020202020204" pitchFamily="34" charset="0"/>
              <a:cs typeface="Arial" panose="020B0604020202020204" pitchFamily="34" charset="0"/>
            </a:endParaRPr>
          </a:p>
          <a:p>
            <a:pPr marL="12700" marR="5080">
              <a:lnSpc>
                <a:spcPct val="110000"/>
              </a:lnSpc>
              <a:spcBef>
                <a:spcPts val="600"/>
              </a:spcBef>
            </a:pPr>
            <a:r>
              <a:rPr sz="1100" dirty="0">
                <a:solidFill>
                  <a:srgbClr val="013C50"/>
                </a:solidFill>
                <a:latin typeface="Arial" panose="020B0604020202020204" pitchFamily="34" charset="0"/>
                <a:cs typeface="Arial" panose="020B0604020202020204" pitchFamily="34" charset="0"/>
              </a:rPr>
              <a:t>As</a:t>
            </a:r>
            <a:r>
              <a:rPr sz="1100" spc="-2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result,</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many</a:t>
            </a:r>
            <a:r>
              <a:rPr sz="1100" spc="-2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families</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lack</a:t>
            </a:r>
            <a:r>
              <a:rPr sz="1100" spc="-4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accessible</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resources.</a:t>
            </a:r>
            <a:r>
              <a:rPr sz="1100" spc="-20" dirty="0">
                <a:solidFill>
                  <a:srgbClr val="013C50"/>
                </a:solidFill>
                <a:latin typeface="Arial" panose="020B0604020202020204" pitchFamily="34" charset="0"/>
                <a:cs typeface="Arial" panose="020B0604020202020204" pitchFamily="34" charset="0"/>
              </a:rPr>
              <a:t> </a:t>
            </a:r>
            <a:r>
              <a:rPr sz="1100" spc="-10" dirty="0">
                <a:solidFill>
                  <a:srgbClr val="013C50"/>
                </a:solidFill>
                <a:latin typeface="Arial" panose="020B0604020202020204" pitchFamily="34" charset="0"/>
                <a:cs typeface="Arial" panose="020B0604020202020204" pitchFamily="34" charset="0"/>
              </a:rPr>
              <a:t>From</a:t>
            </a:r>
            <a:r>
              <a:rPr sz="1100" spc="-20" dirty="0">
                <a:solidFill>
                  <a:srgbClr val="013C50"/>
                </a:solidFill>
                <a:latin typeface="Arial" panose="020B0604020202020204" pitchFamily="34" charset="0"/>
                <a:cs typeface="Arial" panose="020B0604020202020204" pitchFamily="34" charset="0"/>
              </a:rPr>
              <a:t> </a:t>
            </a:r>
            <a:r>
              <a:rPr sz="1100" spc="-10" dirty="0">
                <a:solidFill>
                  <a:srgbClr val="013C50"/>
                </a:solidFill>
                <a:latin typeface="Arial" panose="020B0604020202020204" pitchFamily="34" charset="0"/>
                <a:cs typeface="Arial" panose="020B0604020202020204" pitchFamily="34" charset="0"/>
              </a:rPr>
              <a:t>education </a:t>
            </a:r>
            <a:r>
              <a:rPr sz="1100" dirty="0">
                <a:solidFill>
                  <a:srgbClr val="013C50"/>
                </a:solidFill>
                <a:latin typeface="Arial" panose="020B0604020202020204" pitchFamily="34" charset="0"/>
                <a:cs typeface="Arial" panose="020B0604020202020204" pitchFamily="34" charset="0"/>
              </a:rPr>
              <a:t>and</a:t>
            </a:r>
            <a:r>
              <a:rPr sz="1100" spc="-2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health</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care</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to</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economy</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and</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justice,</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systems</a:t>
            </a:r>
            <a:r>
              <a:rPr sz="1100" spc="-15" dirty="0">
                <a:solidFill>
                  <a:srgbClr val="013C50"/>
                </a:solidFill>
                <a:latin typeface="Arial" panose="020B0604020202020204" pitchFamily="34" charset="0"/>
                <a:cs typeface="Arial" panose="020B0604020202020204" pitchFamily="34" charset="0"/>
              </a:rPr>
              <a:t> </a:t>
            </a:r>
            <a:br>
              <a:rPr lang="en-US" sz="1100" spc="-15" dirty="0">
                <a:solidFill>
                  <a:srgbClr val="013C50"/>
                </a:solidFill>
                <a:latin typeface="Arial" panose="020B0604020202020204" pitchFamily="34" charset="0"/>
                <a:cs typeface="Arial" panose="020B0604020202020204" pitchFamily="34" charset="0"/>
              </a:rPr>
            </a:br>
            <a:r>
              <a:rPr sz="1100" dirty="0">
                <a:solidFill>
                  <a:srgbClr val="013C50"/>
                </a:solidFill>
                <a:latin typeface="Arial" panose="020B0604020202020204" pitchFamily="34" charset="0"/>
                <a:cs typeface="Arial" panose="020B0604020202020204" pitchFamily="34" charset="0"/>
              </a:rPr>
              <a:t>must</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be</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built</a:t>
            </a:r>
            <a:r>
              <a:rPr sz="1100" spc="-15" dirty="0">
                <a:solidFill>
                  <a:srgbClr val="013C50"/>
                </a:solidFill>
                <a:latin typeface="Arial" panose="020B0604020202020204" pitchFamily="34" charset="0"/>
                <a:cs typeface="Arial" panose="020B0604020202020204" pitchFamily="34" charset="0"/>
              </a:rPr>
              <a:t> </a:t>
            </a:r>
            <a:r>
              <a:rPr sz="1100" spc="-25" dirty="0">
                <a:solidFill>
                  <a:srgbClr val="013C50"/>
                </a:solidFill>
                <a:latin typeface="Arial" panose="020B0604020202020204" pitchFamily="34" charset="0"/>
                <a:cs typeface="Arial" panose="020B0604020202020204" pitchFamily="34" charset="0"/>
              </a:rPr>
              <a:t>to </a:t>
            </a:r>
            <a:r>
              <a:rPr sz="1100" dirty="0">
                <a:solidFill>
                  <a:srgbClr val="013C50"/>
                </a:solidFill>
                <a:latin typeface="Arial" panose="020B0604020202020204" pitchFamily="34" charset="0"/>
                <a:cs typeface="Arial" panose="020B0604020202020204" pitchFamily="34" charset="0"/>
              </a:rPr>
              <a:t>meet</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the</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unique</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needs</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of</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every</a:t>
            </a:r>
            <a:r>
              <a:rPr sz="1100" spc="-5" dirty="0">
                <a:solidFill>
                  <a:srgbClr val="013C50"/>
                </a:solidFill>
                <a:latin typeface="Arial" panose="020B0604020202020204" pitchFamily="34" charset="0"/>
                <a:cs typeface="Arial" panose="020B0604020202020204" pitchFamily="34" charset="0"/>
              </a:rPr>
              <a:t> </a:t>
            </a:r>
            <a:r>
              <a:rPr sz="1100" spc="-10" dirty="0">
                <a:solidFill>
                  <a:srgbClr val="013C50"/>
                </a:solidFill>
                <a:latin typeface="Arial" panose="020B0604020202020204" pitchFamily="34" charset="0"/>
                <a:cs typeface="Arial" panose="020B0604020202020204" pitchFamily="34" charset="0"/>
              </a:rPr>
              <a:t>family,</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with</a:t>
            </a:r>
            <a:r>
              <a:rPr sz="1100" spc="-5" dirty="0">
                <a:solidFill>
                  <a:srgbClr val="013C50"/>
                </a:solidFill>
                <a:latin typeface="Arial" panose="020B0604020202020204" pitchFamily="34" charset="0"/>
                <a:cs typeface="Arial" panose="020B0604020202020204" pitchFamily="34" charset="0"/>
              </a:rPr>
              <a:t> </a:t>
            </a:r>
            <a:br>
              <a:rPr lang="en-US" sz="1100" spc="-5" dirty="0">
                <a:solidFill>
                  <a:srgbClr val="013C50"/>
                </a:solidFill>
                <a:latin typeface="Arial" panose="020B0604020202020204" pitchFamily="34" charset="0"/>
                <a:cs typeface="Arial" panose="020B0604020202020204" pitchFamily="34" charset="0"/>
              </a:rPr>
            </a:br>
            <a:r>
              <a:rPr sz="1100" dirty="0">
                <a:solidFill>
                  <a:srgbClr val="013C50"/>
                </a:solidFill>
                <a:latin typeface="Arial" panose="020B0604020202020204" pitchFamily="34" charset="0"/>
                <a:cs typeface="Arial" panose="020B0604020202020204" pitchFamily="34" charset="0"/>
              </a:rPr>
              <a:t>an</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emphasis</a:t>
            </a:r>
            <a:r>
              <a:rPr sz="1100" spc="-5" dirty="0">
                <a:solidFill>
                  <a:srgbClr val="013C50"/>
                </a:solidFill>
                <a:latin typeface="Arial" panose="020B0604020202020204" pitchFamily="34" charset="0"/>
                <a:cs typeface="Arial" panose="020B0604020202020204" pitchFamily="34" charset="0"/>
              </a:rPr>
              <a:t> </a:t>
            </a:r>
            <a:r>
              <a:rPr sz="1100" spc="-25" dirty="0">
                <a:solidFill>
                  <a:srgbClr val="013C50"/>
                </a:solidFill>
                <a:latin typeface="Arial" panose="020B0604020202020204" pitchFamily="34" charset="0"/>
                <a:cs typeface="Arial" panose="020B0604020202020204" pitchFamily="34" charset="0"/>
              </a:rPr>
              <a:t>on</a:t>
            </a:r>
            <a:r>
              <a:rPr lang="en-US" sz="1100" spc="-25" dirty="0">
                <a:solidFill>
                  <a:sysClr val="windowText" lastClr="000000"/>
                </a:solidFill>
                <a:latin typeface="Arial" panose="020B0604020202020204" pitchFamily="34" charset="0"/>
                <a:cs typeface="Arial" panose="020B0604020202020204" pitchFamily="34" charset="0"/>
              </a:rPr>
              <a:t> </a:t>
            </a:r>
            <a:r>
              <a:rPr lang="en-US" sz="1100" dirty="0">
                <a:solidFill>
                  <a:srgbClr val="013C50"/>
                </a:solidFill>
                <a:latin typeface="Arial" panose="020B0604020202020204" pitchFamily="34" charset="0"/>
                <a:cs typeface="Arial" panose="020B0604020202020204" pitchFamily="34" charset="0"/>
              </a:rPr>
              <a:t>PN-3 </a:t>
            </a:r>
            <a:r>
              <a:rPr lang="en-US" sz="1100" spc="-10" dirty="0">
                <a:solidFill>
                  <a:srgbClr val="013C50"/>
                </a:solidFill>
                <a:latin typeface="Arial" panose="020B0604020202020204" pitchFamily="34" charset="0"/>
                <a:cs typeface="Arial" panose="020B0604020202020204" pitchFamily="34" charset="0"/>
              </a:rPr>
              <a:t>supports.</a:t>
            </a:r>
            <a:endParaRPr lang="en-US" sz="1100" dirty="0">
              <a:latin typeface="Arial" panose="020B0604020202020204" pitchFamily="34" charset="0"/>
              <a:cs typeface="Arial" panose="020B0604020202020204" pitchFamily="34" charset="0"/>
            </a:endParaRPr>
          </a:p>
        </p:txBody>
      </p:sp>
      <p:sp>
        <p:nvSpPr>
          <p:cNvPr id="2" name="TextBox 1">
            <a:hlinkClick r:id="rId3"/>
            <a:extLst>
              <a:ext uri="{FF2B5EF4-FFF2-40B4-BE49-F238E27FC236}">
                <a16:creationId xmlns:a16="http://schemas.microsoft.com/office/drawing/2014/main" id="{8912B70F-F328-C822-027B-331536685FCF}"/>
              </a:ext>
            </a:extLst>
          </p:cNvPr>
          <p:cNvSpPr txBox="1"/>
          <p:nvPr userDrawn="1"/>
        </p:nvSpPr>
        <p:spPr>
          <a:xfrm>
            <a:off x="571500" y="9291935"/>
            <a:ext cx="6629399"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effectLst/>
                <a:latin typeface="Arial" panose="020B0604020202020204" pitchFamily="34" charset="0"/>
                <a:cs typeface="Arial" panose="020B0604020202020204" pitchFamily="34" charset="0"/>
              </a:rPr>
              <a:t>1. </a:t>
            </a:r>
            <a:r>
              <a:rPr lang="en-US" sz="800" u="none" dirty="0">
                <a:solidFill>
                  <a:schemeClr val="tx1">
                    <a:lumMod val="50000"/>
                    <a:lumOff val="50000"/>
                  </a:schemeClr>
                </a:solidFill>
                <a:effectLst/>
                <a:latin typeface="Arial" panose="020B0604020202020204" pitchFamily="34" charset="0"/>
                <a:cs typeface="Arial" panose="020B0604020202020204" pitchFamily="34" charset="0"/>
              </a:rPr>
              <a:t>A March 2023 study by the National Bureau of Economic Research </a:t>
            </a:r>
            <a:r>
              <a:rPr lang="en-US" sz="800" dirty="0">
                <a:solidFill>
                  <a:schemeClr val="tx1">
                    <a:lumMod val="50000"/>
                    <a:lumOff val="50000"/>
                  </a:schemeClr>
                </a:solidFill>
                <a:effectLst/>
                <a:latin typeface="Arial" panose="020B0604020202020204" pitchFamily="34" charset="0"/>
                <a:cs typeface="Arial" panose="020B0604020202020204" pitchFamily="34" charset="0"/>
              </a:rPr>
              <a:t>found that Black infants born to families at the top income bracket is nearly 23 percent higher than that of white infants born to families at the bottom bracket. It also found the maternal death rate for Black mothers at top income levels is similar to that of white mothers at the lowest. The main cause is systemic racism in the medical system.</a:t>
            </a:r>
          </a:p>
        </p:txBody>
      </p:sp>
      <p:pic>
        <p:nvPicPr>
          <p:cNvPr id="5" name="bg object 17" descr="National Collaborative for Infants and Toddlers">
            <a:extLst>
              <a:ext uri="{FF2B5EF4-FFF2-40B4-BE49-F238E27FC236}">
                <a16:creationId xmlns:a16="http://schemas.microsoft.com/office/drawing/2014/main" id="{4C047BA4-8256-4DCB-C8F0-A14E47E2A425}"/>
              </a:ext>
            </a:extLst>
          </p:cNvPr>
          <p:cNvPicPr/>
          <p:nvPr userDrawn="1"/>
        </p:nvPicPr>
        <p:blipFill>
          <a:blip r:embed="rId4" cstate="print"/>
          <a:stretch>
            <a:fillRect/>
          </a:stretch>
        </p:blipFill>
        <p:spPr>
          <a:xfrm>
            <a:off x="685800" y="0"/>
            <a:ext cx="1549400" cy="1308100"/>
          </a:xfrm>
          <a:prstGeom prst="rect">
            <a:avLst/>
          </a:prstGeom>
        </p:spPr>
      </p:pic>
      <p:cxnSp>
        <p:nvCxnSpPr>
          <p:cNvPr id="4" name="Straight Connector 3">
            <a:extLst>
              <a:ext uri="{FF2B5EF4-FFF2-40B4-BE49-F238E27FC236}">
                <a16:creationId xmlns:a16="http://schemas.microsoft.com/office/drawing/2014/main" id="{B6941C77-B7DC-A11B-885E-942F4915AF7C}"/>
              </a:ext>
            </a:extLst>
          </p:cNvPr>
          <p:cNvCxnSpPr>
            <a:cxnSpLocks/>
          </p:cNvCxnSpPr>
          <p:nvPr userDrawn="1"/>
        </p:nvCxnSpPr>
        <p:spPr>
          <a:xfrm>
            <a:off x="609600" y="9220200"/>
            <a:ext cx="638302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A3340A5-BEB8-9679-E4AA-2711154D0274}"/>
              </a:ext>
            </a:extLst>
          </p:cNvPr>
          <p:cNvSpPr txBox="1"/>
          <p:nvPr userDrawn="1"/>
        </p:nvSpPr>
        <p:spPr>
          <a:xfrm>
            <a:off x="567752" y="3832592"/>
            <a:ext cx="6858000" cy="815608"/>
          </a:xfrm>
          <a:prstGeom prst="rect">
            <a:avLst/>
          </a:prstGeom>
          <a:noFill/>
        </p:spPr>
        <p:txBody>
          <a:bodyPr wrap="square">
            <a:spAutoFit/>
          </a:bodyPr>
          <a:lstStyle/>
          <a:p>
            <a:r>
              <a:rPr lang="en-US" sz="2350" b="1" dirty="0">
                <a:latin typeface="Arial" panose="020B0604020202020204" pitchFamily="34" charset="0"/>
                <a:cs typeface="Arial" panose="020B0604020202020204" pitchFamily="34" charset="0"/>
              </a:rPr>
              <a:t>The</a:t>
            </a:r>
            <a:r>
              <a:rPr lang="en-US" sz="2350" b="1" spc="-100" dirty="0">
                <a:latin typeface="Arial" panose="020B0604020202020204" pitchFamily="34" charset="0"/>
                <a:cs typeface="Arial" panose="020B0604020202020204" pitchFamily="34" charset="0"/>
              </a:rPr>
              <a:t> </a:t>
            </a:r>
            <a:r>
              <a:rPr lang="en-US" sz="2350" b="1" dirty="0">
                <a:latin typeface="Arial" panose="020B0604020202020204" pitchFamily="34" charset="0"/>
                <a:cs typeface="Arial" panose="020B0604020202020204" pitchFamily="34" charset="0"/>
              </a:rPr>
              <a:t>Vital</a:t>
            </a:r>
            <a:r>
              <a:rPr lang="en-US" sz="2350" b="1" spc="-30" dirty="0">
                <a:latin typeface="Arial" panose="020B0604020202020204" pitchFamily="34" charset="0"/>
                <a:cs typeface="Arial" panose="020B0604020202020204" pitchFamily="34" charset="0"/>
              </a:rPr>
              <a:t> </a:t>
            </a:r>
            <a:r>
              <a:rPr lang="en-US" sz="2350" b="1" dirty="0">
                <a:latin typeface="Arial" panose="020B0604020202020204" pitchFamily="34" charset="0"/>
                <a:cs typeface="Arial" panose="020B0604020202020204" pitchFamily="34" charset="0"/>
              </a:rPr>
              <a:t>Need</a:t>
            </a:r>
            <a:r>
              <a:rPr lang="en-US" sz="2350" b="1" spc="-60" dirty="0">
                <a:latin typeface="Arial" panose="020B0604020202020204" pitchFamily="34" charset="0"/>
                <a:cs typeface="Arial" panose="020B0604020202020204" pitchFamily="34" charset="0"/>
              </a:rPr>
              <a:t> </a:t>
            </a:r>
            <a:r>
              <a:rPr lang="en-US" sz="2350" b="1" dirty="0">
                <a:latin typeface="Arial" panose="020B0604020202020204" pitchFamily="34" charset="0"/>
                <a:cs typeface="Arial" panose="020B0604020202020204" pitchFamily="34" charset="0"/>
              </a:rPr>
              <a:t>for</a:t>
            </a:r>
            <a:r>
              <a:rPr lang="en-US" sz="2350" b="1" spc="-90" dirty="0">
                <a:latin typeface="Arial" panose="020B0604020202020204" pitchFamily="34" charset="0"/>
                <a:cs typeface="Arial" panose="020B0604020202020204" pitchFamily="34" charset="0"/>
              </a:rPr>
              <a:t> </a:t>
            </a:r>
            <a:r>
              <a:rPr lang="en-US" sz="2350" b="1" dirty="0">
                <a:latin typeface="Arial" panose="020B0604020202020204" pitchFamily="34" charset="0"/>
                <a:cs typeface="Arial" panose="020B0604020202020204" pitchFamily="34" charset="0"/>
              </a:rPr>
              <a:t>Strong</a:t>
            </a:r>
            <a:r>
              <a:rPr lang="en-US" sz="2350" b="1" spc="-30" dirty="0">
                <a:latin typeface="Arial" panose="020B0604020202020204" pitchFamily="34" charset="0"/>
                <a:cs typeface="Arial" panose="020B0604020202020204" pitchFamily="34" charset="0"/>
              </a:rPr>
              <a:t> </a:t>
            </a:r>
            <a:r>
              <a:rPr lang="en-US" sz="2350" b="1" dirty="0">
                <a:latin typeface="Arial" panose="020B0604020202020204" pitchFamily="34" charset="0"/>
                <a:cs typeface="Arial" panose="020B0604020202020204" pitchFamily="34" charset="0"/>
              </a:rPr>
              <a:t>Policy</a:t>
            </a:r>
            <a:r>
              <a:rPr lang="en-US" sz="2350" b="1" spc="-80" dirty="0">
                <a:latin typeface="Arial" panose="020B0604020202020204" pitchFamily="34" charset="0"/>
                <a:cs typeface="Arial" panose="020B0604020202020204" pitchFamily="34" charset="0"/>
              </a:rPr>
              <a:t> </a:t>
            </a:r>
            <a:r>
              <a:rPr lang="en-US" sz="2350" b="1" dirty="0">
                <a:latin typeface="Arial" panose="020B0604020202020204" pitchFamily="34" charset="0"/>
                <a:cs typeface="Arial" panose="020B0604020202020204" pitchFamily="34" charset="0"/>
              </a:rPr>
              <a:t>and</a:t>
            </a:r>
            <a:r>
              <a:rPr lang="en-US" sz="2350" b="1" spc="-30" dirty="0">
                <a:latin typeface="Arial" panose="020B0604020202020204" pitchFamily="34" charset="0"/>
                <a:cs typeface="Arial" panose="020B0604020202020204" pitchFamily="34" charset="0"/>
              </a:rPr>
              <a:t> </a:t>
            </a:r>
            <a:r>
              <a:rPr lang="en-US" sz="2350" b="1" spc="-25" dirty="0">
                <a:latin typeface="Arial" panose="020B0604020202020204" pitchFamily="34" charset="0"/>
                <a:cs typeface="Arial" panose="020B0604020202020204" pitchFamily="34" charset="0"/>
              </a:rPr>
              <a:t>Funding </a:t>
            </a:r>
            <a:r>
              <a:rPr lang="en-US" sz="2350" b="1" dirty="0">
                <a:latin typeface="Arial" panose="020B0604020202020204" pitchFamily="34" charset="0"/>
                <a:cs typeface="Arial" panose="020B0604020202020204" pitchFamily="34" charset="0"/>
              </a:rPr>
              <a:t>Support</a:t>
            </a:r>
            <a:r>
              <a:rPr lang="en-US" sz="2350" b="1" spc="-40" dirty="0">
                <a:latin typeface="Arial" panose="020B0604020202020204" pitchFamily="34" charset="0"/>
                <a:cs typeface="Arial" panose="020B0604020202020204" pitchFamily="34" charset="0"/>
              </a:rPr>
              <a:t> </a:t>
            </a:r>
            <a:r>
              <a:rPr lang="en-US" sz="2350" b="1" dirty="0">
                <a:latin typeface="Arial" panose="020B0604020202020204" pitchFamily="34" charset="0"/>
                <a:cs typeface="Arial" panose="020B0604020202020204" pitchFamily="34" charset="0"/>
              </a:rPr>
              <a:t>During</a:t>
            </a:r>
            <a:r>
              <a:rPr lang="en-US" sz="2350" b="1" spc="5" dirty="0">
                <a:latin typeface="Arial" panose="020B0604020202020204" pitchFamily="34" charset="0"/>
                <a:cs typeface="Arial" panose="020B0604020202020204" pitchFamily="34" charset="0"/>
              </a:rPr>
              <a:t> </a:t>
            </a:r>
            <a:r>
              <a:rPr lang="en-US" sz="2350" b="1" dirty="0">
                <a:latin typeface="Arial" panose="020B0604020202020204" pitchFamily="34" charset="0"/>
                <a:cs typeface="Arial" panose="020B0604020202020204" pitchFamily="34" charset="0"/>
              </a:rPr>
              <a:t>the</a:t>
            </a:r>
            <a:r>
              <a:rPr lang="en-US" sz="2350" b="1" spc="5" dirty="0">
                <a:latin typeface="Arial" panose="020B0604020202020204" pitchFamily="34" charset="0"/>
                <a:cs typeface="Arial" panose="020B0604020202020204" pitchFamily="34" charset="0"/>
              </a:rPr>
              <a:t> </a:t>
            </a:r>
            <a:r>
              <a:rPr lang="en-US" sz="2350" b="1" spc="-20" dirty="0">
                <a:latin typeface="Arial" panose="020B0604020202020204" pitchFamily="34" charset="0"/>
                <a:cs typeface="Arial" panose="020B0604020202020204" pitchFamily="34" charset="0"/>
              </a:rPr>
              <a:t>Prenatal-</a:t>
            </a:r>
            <a:r>
              <a:rPr lang="en-US" sz="2350" b="1" spc="-65" dirty="0">
                <a:latin typeface="Arial" panose="020B0604020202020204" pitchFamily="34" charset="0"/>
                <a:cs typeface="Arial" panose="020B0604020202020204" pitchFamily="34" charset="0"/>
              </a:rPr>
              <a:t>to-</a:t>
            </a:r>
            <a:r>
              <a:rPr lang="en-US" sz="2350" b="1" dirty="0">
                <a:latin typeface="Arial" panose="020B0604020202020204" pitchFamily="34" charset="0"/>
                <a:cs typeface="Arial" panose="020B0604020202020204" pitchFamily="34" charset="0"/>
              </a:rPr>
              <a:t>Three</a:t>
            </a:r>
            <a:r>
              <a:rPr lang="en-US" sz="2350" b="1" spc="-80" dirty="0">
                <a:latin typeface="Arial" panose="020B0604020202020204" pitchFamily="34" charset="0"/>
                <a:cs typeface="Arial" panose="020B0604020202020204" pitchFamily="34" charset="0"/>
              </a:rPr>
              <a:t> </a:t>
            </a:r>
            <a:r>
              <a:rPr lang="en-US" sz="2350" b="1" spc="-20" dirty="0">
                <a:latin typeface="Arial" panose="020B0604020202020204" pitchFamily="34" charset="0"/>
                <a:cs typeface="Arial" panose="020B0604020202020204" pitchFamily="34" charset="0"/>
              </a:rPr>
              <a:t>Years</a:t>
            </a:r>
            <a:endParaRPr lang="en-US" sz="2350" b="1" dirty="0">
              <a:latin typeface="Arial" panose="020B0604020202020204" pitchFamily="34" charset="0"/>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E9B25FEE-6AC1-E141-2E68-ED33619B0FB4}"/>
              </a:ext>
            </a:extLst>
          </p:cNvPr>
          <p:cNvSpPr txBox="1"/>
          <p:nvPr userDrawn="1"/>
        </p:nvSpPr>
        <p:spPr>
          <a:xfrm>
            <a:off x="660400" y="641350"/>
            <a:ext cx="3065145" cy="1418786"/>
          </a:xfrm>
          <a:prstGeom prst="rect">
            <a:avLst/>
          </a:prstGeom>
        </p:spPr>
        <p:txBody>
          <a:bodyPr vert="horz" wrap="square" lIns="0" tIns="10160" rIns="0" bIns="0" rtlCol="0">
            <a:spAutoFit/>
          </a:bodyPr>
          <a:lstStyle/>
          <a:p>
            <a:pPr marL="12700" marR="445134">
              <a:lnSpc>
                <a:spcPct val="101200"/>
              </a:lnSpc>
              <a:spcBef>
                <a:spcPts val="80"/>
              </a:spcBef>
            </a:pPr>
            <a:r>
              <a:rPr sz="1500" b="1" dirty="0">
                <a:solidFill>
                  <a:srgbClr val="B41E5F"/>
                </a:solidFill>
                <a:latin typeface="Arial" panose="020B0604020202020204" pitchFamily="34" charset="0"/>
                <a:cs typeface="Arial" panose="020B0604020202020204" pitchFamily="34" charset="0"/>
              </a:rPr>
              <a:t>We</a:t>
            </a:r>
            <a:r>
              <a:rPr sz="1500" b="1" spc="-25" dirty="0">
                <a:solidFill>
                  <a:srgbClr val="B41E5F"/>
                </a:solidFill>
                <a:latin typeface="Arial" panose="020B0604020202020204" pitchFamily="34" charset="0"/>
                <a:cs typeface="Arial" panose="020B0604020202020204" pitchFamily="34" charset="0"/>
              </a:rPr>
              <a:t> </a:t>
            </a:r>
            <a:r>
              <a:rPr sz="1500" b="1" dirty="0">
                <a:solidFill>
                  <a:srgbClr val="B41E5F"/>
                </a:solidFill>
                <a:latin typeface="Arial" panose="020B0604020202020204" pitchFamily="34" charset="0"/>
                <a:cs typeface="Arial" panose="020B0604020202020204" pitchFamily="34" charset="0"/>
              </a:rPr>
              <a:t>know</a:t>
            </a:r>
            <a:r>
              <a:rPr sz="1500" b="1" spc="-80" dirty="0">
                <a:solidFill>
                  <a:srgbClr val="B41E5F"/>
                </a:solidFill>
                <a:latin typeface="Arial" panose="020B0604020202020204" pitchFamily="34" charset="0"/>
                <a:cs typeface="Arial" panose="020B0604020202020204" pitchFamily="34" charset="0"/>
              </a:rPr>
              <a:t> </a:t>
            </a:r>
            <a:r>
              <a:rPr sz="1500" b="1" dirty="0">
                <a:solidFill>
                  <a:srgbClr val="B41E5F"/>
                </a:solidFill>
                <a:latin typeface="Arial" panose="020B0604020202020204" pitchFamily="34" charset="0"/>
                <a:cs typeface="Arial" panose="020B0604020202020204" pitchFamily="34" charset="0"/>
              </a:rPr>
              <a:t>what</a:t>
            </a:r>
            <a:r>
              <a:rPr sz="1500" b="1" spc="-75" dirty="0">
                <a:solidFill>
                  <a:srgbClr val="B41E5F"/>
                </a:solidFill>
                <a:latin typeface="Arial" panose="020B0604020202020204" pitchFamily="34" charset="0"/>
                <a:cs typeface="Arial" panose="020B0604020202020204" pitchFamily="34" charset="0"/>
              </a:rPr>
              <a:t> </a:t>
            </a:r>
            <a:r>
              <a:rPr sz="1500" b="1" dirty="0">
                <a:solidFill>
                  <a:srgbClr val="B41E5F"/>
                </a:solidFill>
                <a:latin typeface="Arial" panose="020B0604020202020204" pitchFamily="34" charset="0"/>
                <a:cs typeface="Arial" panose="020B0604020202020204" pitchFamily="34" charset="0"/>
              </a:rPr>
              <a:t>works</a:t>
            </a:r>
            <a:r>
              <a:rPr sz="1500" b="1" spc="-25" dirty="0">
                <a:solidFill>
                  <a:srgbClr val="B41E5F"/>
                </a:solidFill>
                <a:latin typeface="Arial" panose="020B0604020202020204" pitchFamily="34" charset="0"/>
                <a:cs typeface="Arial" panose="020B0604020202020204" pitchFamily="34" charset="0"/>
              </a:rPr>
              <a:t> </a:t>
            </a:r>
            <a:r>
              <a:rPr sz="1500" b="1" dirty="0">
                <a:solidFill>
                  <a:srgbClr val="B41E5F"/>
                </a:solidFill>
                <a:latin typeface="Arial" panose="020B0604020202020204" pitchFamily="34" charset="0"/>
                <a:cs typeface="Arial" panose="020B0604020202020204" pitchFamily="34" charset="0"/>
              </a:rPr>
              <a:t>to</a:t>
            </a:r>
            <a:r>
              <a:rPr sz="1500" b="1" spc="-20" dirty="0">
                <a:solidFill>
                  <a:srgbClr val="B41E5F"/>
                </a:solidFill>
                <a:latin typeface="Arial" panose="020B0604020202020204" pitchFamily="34" charset="0"/>
                <a:cs typeface="Arial" panose="020B0604020202020204" pitchFamily="34" charset="0"/>
              </a:rPr>
              <a:t> </a:t>
            </a:r>
            <a:r>
              <a:rPr sz="1500" b="1" spc="-10" dirty="0">
                <a:solidFill>
                  <a:srgbClr val="B41E5F"/>
                </a:solidFill>
                <a:latin typeface="Arial" panose="020B0604020202020204" pitchFamily="34" charset="0"/>
                <a:cs typeface="Arial" panose="020B0604020202020204" pitchFamily="34" charset="0"/>
              </a:rPr>
              <a:t>support </a:t>
            </a:r>
            <a:r>
              <a:rPr sz="1500" b="1" dirty="0">
                <a:solidFill>
                  <a:srgbClr val="B41E5F"/>
                </a:solidFill>
                <a:latin typeface="Arial" panose="020B0604020202020204" pitchFamily="34" charset="0"/>
                <a:cs typeface="Arial" panose="020B0604020202020204" pitchFamily="34" charset="0"/>
              </a:rPr>
              <a:t>babies and </a:t>
            </a:r>
            <a:r>
              <a:rPr sz="1500" b="1" spc="-10" dirty="0">
                <a:solidFill>
                  <a:srgbClr val="B41E5F"/>
                </a:solidFill>
                <a:latin typeface="Arial" panose="020B0604020202020204" pitchFamily="34" charset="0"/>
                <a:cs typeface="Arial" panose="020B0604020202020204" pitchFamily="34" charset="0"/>
              </a:rPr>
              <a:t>toddlers.</a:t>
            </a:r>
            <a:endParaRPr sz="1500" b="1" dirty="0">
              <a:latin typeface="Arial" panose="020B0604020202020204" pitchFamily="34" charset="0"/>
              <a:cs typeface="Arial" panose="020B0604020202020204" pitchFamily="34" charset="0"/>
            </a:endParaRPr>
          </a:p>
          <a:p>
            <a:pPr marL="12700" marR="178435" algn="l">
              <a:lnSpc>
                <a:spcPct val="110000"/>
              </a:lnSpc>
              <a:spcBef>
                <a:spcPts val="229"/>
              </a:spcBef>
            </a:pPr>
            <a:r>
              <a:rPr sz="1100" spc="10" baseline="0" dirty="0">
                <a:solidFill>
                  <a:srgbClr val="013C50"/>
                </a:solidFill>
                <a:latin typeface="Arial" panose="020B0604020202020204" pitchFamily="34" charset="0"/>
                <a:cs typeface="Arial" panose="020B0604020202020204" pitchFamily="34" charset="0"/>
              </a:rPr>
              <a:t>Creating stability and opportunity for all </a:t>
            </a:r>
            <a:br>
              <a:rPr lang="en-US" sz="1100" spc="-25" dirty="0">
                <a:solidFill>
                  <a:srgbClr val="013C50"/>
                </a:solidFill>
                <a:latin typeface="Arial" panose="020B0604020202020204" pitchFamily="34" charset="0"/>
                <a:cs typeface="Arial" panose="020B0604020202020204" pitchFamily="34" charset="0"/>
              </a:rPr>
            </a:br>
            <a:r>
              <a:rPr sz="1100" dirty="0">
                <a:solidFill>
                  <a:srgbClr val="013C50"/>
                </a:solidFill>
                <a:latin typeface="Arial" panose="020B0604020202020204" pitchFamily="34" charset="0"/>
                <a:cs typeface="Arial" panose="020B0604020202020204" pitchFamily="34" charset="0"/>
              </a:rPr>
              <a:t>babies</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and</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toddlers</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builds</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strong</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and</a:t>
            </a:r>
            <a:r>
              <a:rPr sz="1100" spc="-5" dirty="0">
                <a:solidFill>
                  <a:srgbClr val="013C50"/>
                </a:solidFill>
                <a:latin typeface="Arial" panose="020B0604020202020204" pitchFamily="34" charset="0"/>
                <a:cs typeface="Arial" panose="020B0604020202020204" pitchFamily="34" charset="0"/>
              </a:rPr>
              <a:t> </a:t>
            </a:r>
            <a:r>
              <a:rPr sz="1100" spc="-10" dirty="0">
                <a:solidFill>
                  <a:srgbClr val="013C50"/>
                </a:solidFill>
                <a:latin typeface="Arial" panose="020B0604020202020204" pitchFamily="34" charset="0"/>
                <a:cs typeface="Arial" panose="020B0604020202020204" pitchFamily="34" charset="0"/>
              </a:rPr>
              <a:t>resilient</a:t>
            </a:r>
            <a:r>
              <a:rPr lang="en-US" sz="1100" spc="-10" dirty="0">
                <a:solidFill>
                  <a:sysClr val="windowText" lastClr="000000"/>
                </a:solidFill>
                <a:latin typeface="Arial" panose="020B0604020202020204" pitchFamily="34" charset="0"/>
                <a:cs typeface="Arial" panose="020B0604020202020204" pitchFamily="34" charset="0"/>
              </a:rPr>
              <a:t> </a:t>
            </a:r>
            <a:r>
              <a:rPr sz="1100" spc="10" baseline="0" dirty="0">
                <a:solidFill>
                  <a:srgbClr val="013C50"/>
                </a:solidFill>
                <a:latin typeface="Arial" panose="020B0604020202020204" pitchFamily="34" charset="0"/>
                <a:cs typeface="Arial" panose="020B0604020202020204" pitchFamily="34" charset="0"/>
              </a:rPr>
              <a:t>communities for all of us. We can build systems of support, together with families </a:t>
            </a:r>
            <a:br>
              <a:rPr lang="en-US" sz="1100" spc="10" baseline="0" dirty="0">
                <a:solidFill>
                  <a:srgbClr val="013C50"/>
                </a:solidFill>
                <a:latin typeface="Arial" panose="020B0604020202020204" pitchFamily="34" charset="0"/>
                <a:cs typeface="Arial" panose="020B0604020202020204" pitchFamily="34" charset="0"/>
              </a:rPr>
            </a:br>
            <a:r>
              <a:rPr sz="1100" spc="10" baseline="0" dirty="0">
                <a:solidFill>
                  <a:srgbClr val="013C50"/>
                </a:solidFill>
                <a:latin typeface="Arial" panose="020B0604020202020204" pitchFamily="34" charset="0"/>
                <a:cs typeface="Arial" panose="020B0604020202020204" pitchFamily="34" charset="0"/>
              </a:rPr>
              <a:t>and communities, that are accessible to all.</a:t>
            </a:r>
            <a:endParaRPr sz="1100" spc="10" baseline="0" dirty="0">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DA023BFD-4D1B-FE37-3295-8C9BCC44FABE}"/>
              </a:ext>
            </a:extLst>
          </p:cNvPr>
          <p:cNvSpPr txBox="1"/>
          <p:nvPr userDrawn="1"/>
        </p:nvSpPr>
        <p:spPr>
          <a:xfrm>
            <a:off x="660400" y="2192064"/>
            <a:ext cx="3065145" cy="4139531"/>
          </a:xfrm>
          <a:prstGeom prst="rect">
            <a:avLst/>
          </a:prstGeom>
        </p:spPr>
        <p:txBody>
          <a:bodyPr vert="horz" wrap="square" lIns="0" tIns="12700" rIns="0" bIns="0" rtlCol="0">
            <a:spAutoFit/>
          </a:bodyPr>
          <a:lstStyle/>
          <a:p>
            <a:pPr marL="189865" marR="62230" indent="-177800">
              <a:lnSpc>
                <a:spcPct val="110000"/>
              </a:lnSpc>
              <a:spcBef>
                <a:spcPts val="700"/>
              </a:spcBef>
              <a:buClr>
                <a:srgbClr val="FDB515"/>
              </a:buClr>
              <a:buFont typeface="Wingdings 2"/>
              <a:buChar char=""/>
              <a:tabLst>
                <a:tab pos="190500" algn="l"/>
              </a:tabLst>
            </a:pPr>
            <a:r>
              <a:rPr sz="1100" b="1" dirty="0">
                <a:solidFill>
                  <a:srgbClr val="013C50"/>
                </a:solidFill>
                <a:latin typeface="Arial" panose="020B0604020202020204" pitchFamily="34" charset="0"/>
                <a:cs typeface="Arial" panose="020B0604020202020204" pitchFamily="34" charset="0"/>
              </a:rPr>
              <a:t>Nutrition</a:t>
            </a:r>
            <a:r>
              <a:rPr sz="1100" b="1" spc="-20" dirty="0">
                <a:solidFill>
                  <a:srgbClr val="013C50"/>
                </a:solidFill>
                <a:latin typeface="Arial" panose="020B0604020202020204" pitchFamily="34" charset="0"/>
                <a:cs typeface="Arial" panose="020B0604020202020204" pitchFamily="34" charset="0"/>
              </a:rPr>
              <a:t> </a:t>
            </a:r>
            <a:r>
              <a:rPr sz="1100" b="1" dirty="0">
                <a:solidFill>
                  <a:srgbClr val="013C50"/>
                </a:solidFill>
                <a:latin typeface="Arial" panose="020B0604020202020204" pitchFamily="34" charset="0"/>
                <a:cs typeface="Arial" panose="020B0604020202020204" pitchFamily="34" charset="0"/>
              </a:rPr>
              <a:t>and</a:t>
            </a:r>
            <a:r>
              <a:rPr sz="1100" b="1" spc="-10" dirty="0">
                <a:solidFill>
                  <a:srgbClr val="013C50"/>
                </a:solidFill>
                <a:latin typeface="Arial" panose="020B0604020202020204" pitchFamily="34" charset="0"/>
                <a:cs typeface="Arial" panose="020B0604020202020204" pitchFamily="34" charset="0"/>
              </a:rPr>
              <a:t> </a:t>
            </a:r>
            <a:r>
              <a:rPr sz="1100" b="1" dirty="0">
                <a:solidFill>
                  <a:srgbClr val="013C50"/>
                </a:solidFill>
                <a:latin typeface="Arial" panose="020B0604020202020204" pitchFamily="34" charset="0"/>
                <a:cs typeface="Arial" panose="020B0604020202020204" pitchFamily="34" charset="0"/>
              </a:rPr>
              <a:t>health</a:t>
            </a:r>
            <a:r>
              <a:rPr sz="1100" b="1" spc="-10" dirty="0">
                <a:solidFill>
                  <a:srgbClr val="013C50"/>
                </a:solidFill>
                <a:latin typeface="Arial" panose="020B0604020202020204" pitchFamily="34" charset="0"/>
                <a:cs typeface="Arial" panose="020B0604020202020204" pitchFamily="34" charset="0"/>
              </a:rPr>
              <a:t> </a:t>
            </a:r>
            <a:r>
              <a:rPr sz="1100" b="1" dirty="0">
                <a:solidFill>
                  <a:srgbClr val="013C50"/>
                </a:solidFill>
                <a:latin typeface="Arial" panose="020B0604020202020204" pitchFamily="34" charset="0"/>
                <a:cs typeface="Arial" panose="020B0604020202020204" pitchFamily="34" charset="0"/>
              </a:rPr>
              <a:t>care: </a:t>
            </a:r>
            <a:r>
              <a:rPr sz="1100" dirty="0">
                <a:solidFill>
                  <a:srgbClr val="013C50"/>
                </a:solidFill>
                <a:latin typeface="Arial" panose="020B0604020202020204" pitchFamily="34" charset="0"/>
                <a:cs typeface="Arial" panose="020B0604020202020204" pitchFamily="34" charset="0"/>
              </a:rPr>
              <a:t>All</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families</a:t>
            </a:r>
            <a:r>
              <a:rPr sz="1100" spc="-5" dirty="0">
                <a:solidFill>
                  <a:srgbClr val="013C50"/>
                </a:solidFill>
                <a:latin typeface="Arial" panose="020B0604020202020204" pitchFamily="34" charset="0"/>
                <a:cs typeface="Arial" panose="020B0604020202020204" pitchFamily="34" charset="0"/>
              </a:rPr>
              <a:t> </a:t>
            </a:r>
            <a:r>
              <a:rPr sz="1100" spc="-20" dirty="0">
                <a:solidFill>
                  <a:srgbClr val="013C50"/>
                </a:solidFill>
                <a:latin typeface="Arial" panose="020B0604020202020204" pitchFamily="34" charset="0"/>
                <a:cs typeface="Arial" panose="020B0604020202020204" pitchFamily="34" charset="0"/>
              </a:rPr>
              <a:t>need </a:t>
            </a:r>
            <a:r>
              <a:rPr sz="1100" dirty="0">
                <a:solidFill>
                  <a:srgbClr val="013C50"/>
                </a:solidFill>
                <a:latin typeface="Arial" panose="020B0604020202020204" pitchFamily="34" charset="0"/>
                <a:cs typeface="Arial" panose="020B0604020202020204" pitchFamily="34" charset="0"/>
              </a:rPr>
              <a:t>access</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to</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nutritious,</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affordable</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food;</a:t>
            </a:r>
            <a:r>
              <a:rPr sz="1100" spc="-15" dirty="0">
                <a:solidFill>
                  <a:srgbClr val="013C50"/>
                </a:solidFill>
                <a:latin typeface="Arial" panose="020B0604020202020204" pitchFamily="34" charset="0"/>
                <a:cs typeface="Arial" panose="020B0604020202020204" pitchFamily="34" charset="0"/>
              </a:rPr>
              <a:t> </a:t>
            </a:r>
            <a:r>
              <a:rPr sz="1100" spc="-10" dirty="0">
                <a:solidFill>
                  <a:srgbClr val="013C50"/>
                </a:solidFill>
                <a:latin typeface="Arial" panose="020B0604020202020204" pitchFamily="34" charset="0"/>
                <a:cs typeface="Arial" panose="020B0604020202020204" pitchFamily="34" charset="0"/>
              </a:rPr>
              <a:t>culturally </a:t>
            </a:r>
            <a:r>
              <a:rPr sz="1100" spc="-20" baseline="0" dirty="0">
                <a:solidFill>
                  <a:srgbClr val="013C50"/>
                </a:solidFill>
                <a:latin typeface="Arial" panose="020B0604020202020204" pitchFamily="34" charset="0"/>
                <a:cs typeface="Arial" panose="020B0604020202020204" pitchFamily="34" charset="0"/>
              </a:rPr>
              <a:t>responsive pre- and postnatal care; and regular </a:t>
            </a:r>
            <a:r>
              <a:rPr sz="1100" spc="10" baseline="0" dirty="0">
                <a:solidFill>
                  <a:srgbClr val="013C50"/>
                </a:solidFill>
                <a:latin typeface="Arial" panose="020B0604020202020204" pitchFamily="34" charset="0"/>
                <a:cs typeface="Arial" panose="020B0604020202020204" pitchFamily="34" charset="0"/>
              </a:rPr>
              <a:t>well-child visits, screenings, and mental </a:t>
            </a:r>
            <a:r>
              <a:rPr sz="1100" dirty="0">
                <a:solidFill>
                  <a:srgbClr val="013C50"/>
                </a:solidFill>
                <a:latin typeface="Arial" panose="020B0604020202020204" pitchFamily="34" charset="0"/>
                <a:cs typeface="Arial" panose="020B0604020202020204" pitchFamily="34" charset="0"/>
              </a:rPr>
              <a:t>health</a:t>
            </a:r>
            <a:r>
              <a:rPr sz="1100" spc="-10" dirty="0">
                <a:solidFill>
                  <a:srgbClr val="013C50"/>
                </a:solidFill>
                <a:latin typeface="Arial" panose="020B0604020202020204" pitchFamily="34" charset="0"/>
                <a:cs typeface="Arial" panose="020B0604020202020204" pitchFamily="34" charset="0"/>
              </a:rPr>
              <a:t> care.</a:t>
            </a:r>
            <a:endParaRPr sz="1100" dirty="0">
              <a:latin typeface="Arial" panose="020B0604020202020204" pitchFamily="34" charset="0"/>
              <a:cs typeface="Arial" panose="020B0604020202020204" pitchFamily="34" charset="0"/>
            </a:endParaRPr>
          </a:p>
          <a:p>
            <a:pPr marL="189865" marR="34925" indent="-177800">
              <a:lnSpc>
                <a:spcPct val="110000"/>
              </a:lnSpc>
              <a:spcBef>
                <a:spcPts val="700"/>
              </a:spcBef>
              <a:buClr>
                <a:srgbClr val="FDB515"/>
              </a:buClr>
              <a:buFont typeface="Wingdings 2"/>
              <a:buChar char=""/>
              <a:tabLst>
                <a:tab pos="190500" algn="l"/>
              </a:tabLst>
            </a:pPr>
            <a:r>
              <a:rPr sz="1100" b="1" spc="10" baseline="0" dirty="0">
                <a:solidFill>
                  <a:srgbClr val="013C50"/>
                </a:solidFill>
                <a:latin typeface="Arial" panose="020B0604020202020204" pitchFamily="34" charset="0"/>
                <a:cs typeface="Arial" panose="020B0604020202020204" pitchFamily="34" charset="0"/>
              </a:rPr>
              <a:t>Early learning: </a:t>
            </a:r>
            <a:r>
              <a:rPr sz="1100" spc="10" baseline="0" dirty="0">
                <a:solidFill>
                  <a:srgbClr val="013C50"/>
                </a:solidFill>
                <a:latin typeface="Arial" panose="020B0604020202020204" pitchFamily="34" charset="0"/>
                <a:cs typeface="Arial" panose="020B0604020202020204" pitchFamily="34" charset="0"/>
              </a:rPr>
              <a:t>When policymakers think </a:t>
            </a:r>
            <a:r>
              <a:rPr sz="1100" spc="-10" baseline="0" dirty="0">
                <a:solidFill>
                  <a:srgbClr val="013C50"/>
                </a:solidFill>
                <a:latin typeface="Arial" panose="020B0604020202020204" pitchFamily="34" charset="0"/>
                <a:cs typeface="Arial" panose="020B0604020202020204" pitchFamily="34" charset="0"/>
              </a:rPr>
              <a:t>about early learning, they often focus on pre-K </a:t>
            </a:r>
            <a:r>
              <a:rPr sz="1100" dirty="0">
                <a:solidFill>
                  <a:srgbClr val="013C50"/>
                </a:solidFill>
                <a:latin typeface="Arial" panose="020B0604020202020204" pitchFamily="34" charset="0"/>
                <a:cs typeface="Arial" panose="020B0604020202020204" pitchFamily="34" charset="0"/>
              </a:rPr>
              <a:t>programs.</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But</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learning</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must</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start</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earlier</a:t>
            </a:r>
            <a:r>
              <a:rPr sz="1100" spc="-35" dirty="0">
                <a:solidFill>
                  <a:srgbClr val="013C50"/>
                </a:solidFill>
                <a:latin typeface="Arial" panose="020B0604020202020204" pitchFamily="34" charset="0"/>
                <a:cs typeface="Arial" panose="020B0604020202020204" pitchFamily="34" charset="0"/>
              </a:rPr>
              <a:t> </a:t>
            </a:r>
            <a:r>
              <a:rPr sz="1100" spc="-25" dirty="0">
                <a:solidFill>
                  <a:srgbClr val="013C50"/>
                </a:solidFill>
                <a:latin typeface="Arial" panose="020B0604020202020204" pitchFamily="34" charset="0"/>
                <a:cs typeface="Arial" panose="020B0604020202020204" pitchFamily="34" charset="0"/>
              </a:rPr>
              <a:t>and</a:t>
            </a:r>
            <a:r>
              <a:rPr lang="en-US" sz="1100" spc="-25" dirty="0">
                <a:solidFill>
                  <a:sysClr val="windowText" lastClr="000000"/>
                </a:solidFill>
                <a:latin typeface="Arial" panose="020B0604020202020204" pitchFamily="34" charset="0"/>
                <a:cs typeface="Arial" panose="020B0604020202020204" pitchFamily="34" charset="0"/>
              </a:rPr>
              <a:t> </a:t>
            </a:r>
            <a:r>
              <a:rPr sz="1100" spc="-20" baseline="0" dirty="0">
                <a:solidFill>
                  <a:srgbClr val="013C50"/>
                </a:solidFill>
                <a:latin typeface="Arial" panose="020B0604020202020204" pitchFamily="34" charset="0"/>
                <a:cs typeface="Arial" panose="020B0604020202020204" pitchFamily="34" charset="0"/>
              </a:rPr>
              <a:t>be more comprehensive to ensure that children </a:t>
            </a:r>
            <a:r>
              <a:rPr sz="1100" dirty="0">
                <a:solidFill>
                  <a:srgbClr val="013C50"/>
                </a:solidFill>
                <a:latin typeface="Arial" panose="020B0604020202020204" pitchFamily="34" charset="0"/>
                <a:cs typeface="Arial" panose="020B0604020202020204" pitchFamily="34" charset="0"/>
              </a:rPr>
              <a:t>start</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school</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ready</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to</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learn</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and</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aren’t</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left</a:t>
            </a:r>
            <a:r>
              <a:rPr sz="1100" spc="-15" dirty="0">
                <a:solidFill>
                  <a:srgbClr val="013C50"/>
                </a:solidFill>
                <a:latin typeface="Arial" panose="020B0604020202020204" pitchFamily="34" charset="0"/>
                <a:cs typeface="Arial" panose="020B0604020202020204" pitchFamily="34" charset="0"/>
              </a:rPr>
              <a:t> </a:t>
            </a:r>
            <a:r>
              <a:rPr sz="1100" spc="-25" dirty="0">
                <a:solidFill>
                  <a:srgbClr val="013C50"/>
                </a:solidFill>
                <a:latin typeface="Arial" panose="020B0604020202020204" pitchFamily="34" charset="0"/>
                <a:cs typeface="Arial" panose="020B0604020202020204" pitchFamily="34" charset="0"/>
              </a:rPr>
              <a:t>to </a:t>
            </a:r>
            <a:r>
              <a:rPr sz="1100" dirty="0">
                <a:solidFill>
                  <a:srgbClr val="013C50"/>
                </a:solidFill>
                <a:latin typeface="Arial" panose="020B0604020202020204" pitchFamily="34" charset="0"/>
                <a:cs typeface="Arial" panose="020B0604020202020204" pitchFamily="34" charset="0"/>
              </a:rPr>
              <a:t>catch</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up</a:t>
            </a:r>
            <a:r>
              <a:rPr sz="1100" spc="-15" dirty="0">
                <a:solidFill>
                  <a:srgbClr val="013C50"/>
                </a:solidFill>
                <a:latin typeface="Arial" panose="020B0604020202020204" pitchFamily="34" charset="0"/>
                <a:cs typeface="Arial" panose="020B0604020202020204" pitchFamily="34" charset="0"/>
              </a:rPr>
              <a:t> </a:t>
            </a:r>
            <a:r>
              <a:rPr sz="1100" spc="-10" dirty="0">
                <a:solidFill>
                  <a:srgbClr val="013C50"/>
                </a:solidFill>
                <a:latin typeface="Arial" panose="020B0604020202020204" pitchFamily="34" charset="0"/>
                <a:cs typeface="Arial" panose="020B0604020202020204" pitchFamily="34" charset="0"/>
              </a:rPr>
              <a:t>later.</a:t>
            </a:r>
            <a:endParaRPr sz="1100" dirty="0">
              <a:latin typeface="Arial" panose="020B0604020202020204" pitchFamily="34" charset="0"/>
              <a:cs typeface="Arial" panose="020B0604020202020204" pitchFamily="34" charset="0"/>
            </a:endParaRPr>
          </a:p>
          <a:p>
            <a:pPr marL="189865" marR="107314" indent="-177800">
              <a:lnSpc>
                <a:spcPct val="110000"/>
              </a:lnSpc>
              <a:spcBef>
                <a:spcPts val="700"/>
              </a:spcBef>
              <a:buClr>
                <a:srgbClr val="FDB515"/>
              </a:buClr>
              <a:buFont typeface="Wingdings 2"/>
              <a:buChar char=""/>
              <a:tabLst>
                <a:tab pos="190500" algn="l"/>
              </a:tabLst>
            </a:pPr>
            <a:r>
              <a:rPr sz="1100" b="1" spc="10" baseline="0" dirty="0">
                <a:solidFill>
                  <a:srgbClr val="013C50"/>
                </a:solidFill>
                <a:latin typeface="Arial" panose="020B0604020202020204" pitchFamily="34" charset="0"/>
                <a:cs typeface="Arial" panose="020B0604020202020204" pitchFamily="34" charset="0"/>
              </a:rPr>
              <a:t>Caregiving infrastructure: </a:t>
            </a:r>
            <a:r>
              <a:rPr sz="1100" spc="10" baseline="0" dirty="0">
                <a:solidFill>
                  <a:srgbClr val="013C50"/>
                </a:solidFill>
                <a:latin typeface="Arial" panose="020B0604020202020204" pitchFamily="34" charset="0"/>
                <a:cs typeface="Arial" panose="020B0604020202020204" pitchFamily="34" charset="0"/>
              </a:rPr>
              <a:t>Linking </a:t>
            </a:r>
            <a:r>
              <a:rPr sz="1100" spc="-10" dirty="0">
                <a:solidFill>
                  <a:srgbClr val="013C50"/>
                </a:solidFill>
                <a:latin typeface="Arial" panose="020B0604020202020204" pitchFamily="34" charset="0"/>
                <a:cs typeface="Arial" panose="020B0604020202020204" pitchFamily="34" charset="0"/>
              </a:rPr>
              <a:t>resources </a:t>
            </a:r>
            <a:r>
              <a:rPr sz="1100" dirty="0">
                <a:solidFill>
                  <a:srgbClr val="013C50"/>
                </a:solidFill>
                <a:latin typeface="Arial" panose="020B0604020202020204" pitchFamily="34" charset="0"/>
                <a:cs typeface="Arial" panose="020B0604020202020204" pitchFamily="34" charset="0"/>
              </a:rPr>
              <a:t>for</a:t>
            </a:r>
            <a:r>
              <a:rPr sz="1100" spc="-4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families</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reduces</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the</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friction</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between</a:t>
            </a:r>
            <a:r>
              <a:rPr sz="1100" spc="-10" dirty="0">
                <a:solidFill>
                  <a:srgbClr val="013C50"/>
                </a:solidFill>
                <a:latin typeface="Arial" panose="020B0604020202020204" pitchFamily="34" charset="0"/>
                <a:cs typeface="Arial" panose="020B0604020202020204" pitchFamily="34" charset="0"/>
              </a:rPr>
              <a:t> </a:t>
            </a:r>
            <a:r>
              <a:rPr sz="1100" spc="-20" dirty="0">
                <a:solidFill>
                  <a:srgbClr val="013C50"/>
                </a:solidFill>
                <a:latin typeface="Arial" panose="020B0604020202020204" pitchFamily="34" charset="0"/>
                <a:cs typeface="Arial" panose="020B0604020202020204" pitchFamily="34" charset="0"/>
              </a:rPr>
              <a:t>work </a:t>
            </a:r>
            <a:r>
              <a:rPr sz="1100" dirty="0">
                <a:solidFill>
                  <a:srgbClr val="013C50"/>
                </a:solidFill>
                <a:latin typeface="Arial" panose="020B0604020202020204" pitchFamily="34" charset="0"/>
                <a:cs typeface="Arial" panose="020B0604020202020204" pitchFamily="34" charset="0"/>
              </a:rPr>
              <a:t>and</a:t>
            </a:r>
            <a:r>
              <a:rPr sz="1100" spc="-2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care,</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and</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strengthens</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communities</a:t>
            </a:r>
            <a:r>
              <a:rPr sz="1100" spc="-15" dirty="0">
                <a:solidFill>
                  <a:srgbClr val="013C50"/>
                </a:solidFill>
                <a:latin typeface="Arial" panose="020B0604020202020204" pitchFamily="34" charset="0"/>
                <a:cs typeface="Arial" panose="020B0604020202020204" pitchFamily="34" charset="0"/>
              </a:rPr>
              <a:t> </a:t>
            </a:r>
            <a:r>
              <a:rPr sz="1100" spc="-25" dirty="0">
                <a:solidFill>
                  <a:srgbClr val="013C50"/>
                </a:solidFill>
                <a:latin typeface="Arial" panose="020B0604020202020204" pitchFamily="34" charset="0"/>
                <a:cs typeface="Arial" panose="020B0604020202020204" pitchFamily="34" charset="0"/>
              </a:rPr>
              <a:t>and </a:t>
            </a:r>
            <a:r>
              <a:rPr sz="1100" dirty="0">
                <a:solidFill>
                  <a:srgbClr val="013C50"/>
                </a:solidFill>
                <a:latin typeface="Arial" panose="020B0604020202020204" pitchFamily="34" charset="0"/>
                <a:cs typeface="Arial" panose="020B0604020202020204" pitchFamily="34" charset="0"/>
              </a:rPr>
              <a:t>the</a:t>
            </a:r>
            <a:r>
              <a:rPr sz="1100" spc="-10" dirty="0">
                <a:solidFill>
                  <a:srgbClr val="013C50"/>
                </a:solidFill>
                <a:latin typeface="Arial" panose="020B0604020202020204" pitchFamily="34" charset="0"/>
                <a:cs typeface="Arial" panose="020B0604020202020204" pitchFamily="34" charset="0"/>
              </a:rPr>
              <a:t> economy.</a:t>
            </a:r>
            <a:endParaRPr sz="1100" dirty="0">
              <a:latin typeface="Arial" panose="020B0604020202020204" pitchFamily="34" charset="0"/>
              <a:cs typeface="Arial" panose="020B0604020202020204" pitchFamily="34" charset="0"/>
            </a:endParaRPr>
          </a:p>
          <a:p>
            <a:pPr marL="189865" marR="43815" indent="-177800">
              <a:lnSpc>
                <a:spcPct val="110000"/>
              </a:lnSpc>
              <a:spcBef>
                <a:spcPts val="700"/>
              </a:spcBef>
              <a:buClr>
                <a:srgbClr val="FDB515"/>
              </a:buClr>
              <a:buFont typeface="Wingdings 2"/>
              <a:buChar char=""/>
              <a:tabLst>
                <a:tab pos="190500" algn="l"/>
              </a:tabLst>
            </a:pPr>
            <a:r>
              <a:rPr sz="1100" b="1" dirty="0">
                <a:solidFill>
                  <a:srgbClr val="013C50"/>
                </a:solidFill>
                <a:latin typeface="Arial" panose="020B0604020202020204" pitchFamily="34" charset="0"/>
                <a:cs typeface="Arial" panose="020B0604020202020204" pitchFamily="34" charset="0"/>
              </a:rPr>
              <a:t>Economic</a:t>
            </a:r>
            <a:r>
              <a:rPr sz="1100" b="1" spc="-45" dirty="0">
                <a:solidFill>
                  <a:srgbClr val="013C50"/>
                </a:solidFill>
                <a:latin typeface="Arial" panose="020B0604020202020204" pitchFamily="34" charset="0"/>
                <a:cs typeface="Arial" panose="020B0604020202020204" pitchFamily="34" charset="0"/>
              </a:rPr>
              <a:t> </a:t>
            </a:r>
            <a:r>
              <a:rPr sz="1100" b="1" dirty="0">
                <a:solidFill>
                  <a:srgbClr val="013C50"/>
                </a:solidFill>
                <a:latin typeface="Arial" panose="020B0604020202020204" pitchFamily="34" charset="0"/>
                <a:cs typeface="Arial" panose="020B0604020202020204" pitchFamily="34" charset="0"/>
              </a:rPr>
              <a:t>stability:</a:t>
            </a:r>
            <a:r>
              <a:rPr sz="1100" b="1" spc="-3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Programs</a:t>
            </a:r>
            <a:r>
              <a:rPr sz="1100" spc="-3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like</a:t>
            </a:r>
            <a:r>
              <a:rPr sz="1100" spc="-55" dirty="0">
                <a:solidFill>
                  <a:srgbClr val="013C50"/>
                </a:solidFill>
                <a:latin typeface="Arial" panose="020B0604020202020204" pitchFamily="34" charset="0"/>
                <a:cs typeface="Arial" panose="020B0604020202020204" pitchFamily="34" charset="0"/>
              </a:rPr>
              <a:t> </a:t>
            </a:r>
            <a:r>
              <a:rPr sz="1100" spc="-10" dirty="0">
                <a:solidFill>
                  <a:srgbClr val="013C50"/>
                </a:solidFill>
                <a:latin typeface="Arial" panose="020B0604020202020204" pitchFamily="34" charset="0"/>
                <a:cs typeface="Arial" panose="020B0604020202020204" pitchFamily="34" charset="0"/>
              </a:rPr>
              <a:t>Women, </a:t>
            </a:r>
            <a:r>
              <a:rPr sz="1100" dirty="0">
                <a:solidFill>
                  <a:srgbClr val="013C50"/>
                </a:solidFill>
                <a:latin typeface="Arial" panose="020B0604020202020204" pitchFamily="34" charset="0"/>
                <a:cs typeface="Arial" panose="020B0604020202020204" pitchFamily="34" charset="0"/>
              </a:rPr>
              <a:t>Infants</a:t>
            </a:r>
            <a:r>
              <a:rPr sz="1100" spc="-3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and</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Children</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(WIC),</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Medicaid,</a:t>
            </a:r>
            <a:r>
              <a:rPr sz="1100" spc="-20" dirty="0">
                <a:solidFill>
                  <a:srgbClr val="013C50"/>
                </a:solidFill>
                <a:latin typeface="Arial" panose="020B0604020202020204" pitchFamily="34" charset="0"/>
                <a:cs typeface="Arial" panose="020B0604020202020204" pitchFamily="34" charset="0"/>
              </a:rPr>
              <a:t> </a:t>
            </a:r>
            <a:r>
              <a:rPr sz="1100" spc="-25" dirty="0">
                <a:solidFill>
                  <a:srgbClr val="013C50"/>
                </a:solidFill>
                <a:latin typeface="Arial" panose="020B0604020202020204" pitchFamily="34" charset="0"/>
                <a:cs typeface="Arial" panose="020B0604020202020204" pitchFamily="34" charset="0"/>
              </a:rPr>
              <a:t>and</a:t>
            </a:r>
            <a:r>
              <a:rPr sz="1100" dirty="0">
                <a:solidFill>
                  <a:srgbClr val="013C50"/>
                </a:solidFill>
                <a:latin typeface="Arial" panose="020B0604020202020204" pitchFamily="34" charset="0"/>
                <a:cs typeface="Arial" panose="020B0604020202020204" pitchFamily="34" charset="0"/>
              </a:rPr>
              <a:t> food</a:t>
            </a:r>
            <a:r>
              <a:rPr sz="1100" spc="-2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benefits</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help</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families</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develop</a:t>
            </a:r>
            <a:r>
              <a:rPr sz="1100" spc="-15" dirty="0">
                <a:solidFill>
                  <a:srgbClr val="013C50"/>
                </a:solidFill>
                <a:latin typeface="Arial" panose="020B0604020202020204" pitchFamily="34" charset="0"/>
                <a:cs typeface="Arial" panose="020B0604020202020204" pitchFamily="34" charset="0"/>
              </a:rPr>
              <a:t> </a:t>
            </a:r>
            <a:r>
              <a:rPr sz="1100" spc="-10" dirty="0">
                <a:solidFill>
                  <a:srgbClr val="013C50"/>
                </a:solidFill>
                <a:latin typeface="Arial" panose="020B0604020202020204" pitchFamily="34" charset="0"/>
                <a:cs typeface="Arial" panose="020B0604020202020204" pitchFamily="34" charset="0"/>
              </a:rPr>
              <a:t>economic </a:t>
            </a:r>
            <a:r>
              <a:rPr sz="1100" dirty="0">
                <a:solidFill>
                  <a:srgbClr val="013C50"/>
                </a:solidFill>
                <a:latin typeface="Arial" panose="020B0604020202020204" pitchFamily="34" charset="0"/>
                <a:cs typeface="Arial" panose="020B0604020202020204" pitchFamily="34" charset="0"/>
              </a:rPr>
              <a:t>stability</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and</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meet</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basic</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needs.</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Paid</a:t>
            </a:r>
            <a:r>
              <a:rPr sz="1100" spc="-5" dirty="0">
                <a:solidFill>
                  <a:srgbClr val="013C50"/>
                </a:solidFill>
                <a:latin typeface="Arial" panose="020B0604020202020204" pitchFamily="34" charset="0"/>
                <a:cs typeface="Arial" panose="020B0604020202020204" pitchFamily="34" charset="0"/>
              </a:rPr>
              <a:t> </a:t>
            </a:r>
            <a:r>
              <a:rPr sz="1100" spc="-10" dirty="0">
                <a:solidFill>
                  <a:srgbClr val="013C50"/>
                </a:solidFill>
                <a:latin typeface="Arial" panose="020B0604020202020204" pitchFamily="34" charset="0"/>
                <a:cs typeface="Arial" panose="020B0604020202020204" pitchFamily="34" charset="0"/>
              </a:rPr>
              <a:t>family </a:t>
            </a:r>
            <a:r>
              <a:rPr sz="1100" dirty="0">
                <a:solidFill>
                  <a:srgbClr val="013C50"/>
                </a:solidFill>
                <a:latin typeface="Arial" panose="020B0604020202020204" pitchFamily="34" charset="0"/>
                <a:cs typeface="Arial" panose="020B0604020202020204" pitchFamily="34" charset="0"/>
              </a:rPr>
              <a:t>leave,</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state</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minimum</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wage,</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and</a:t>
            </a:r>
            <a:r>
              <a:rPr sz="1100" spc="-5" dirty="0">
                <a:solidFill>
                  <a:srgbClr val="013C50"/>
                </a:solidFill>
                <a:latin typeface="Arial" panose="020B0604020202020204" pitchFamily="34" charset="0"/>
                <a:cs typeface="Arial" panose="020B0604020202020204" pitchFamily="34" charset="0"/>
              </a:rPr>
              <a:t> </a:t>
            </a:r>
            <a:r>
              <a:rPr sz="1100" spc="-10" dirty="0">
                <a:solidFill>
                  <a:srgbClr val="013C50"/>
                </a:solidFill>
                <a:latin typeface="Arial" panose="020B0604020202020204" pitchFamily="34" charset="0"/>
                <a:cs typeface="Arial" panose="020B0604020202020204" pitchFamily="34" charset="0"/>
              </a:rPr>
              <a:t>state-earned </a:t>
            </a:r>
            <a:r>
              <a:rPr sz="1100" spc="-10" baseline="0" dirty="0">
                <a:solidFill>
                  <a:srgbClr val="013C50"/>
                </a:solidFill>
                <a:latin typeface="Arial" panose="020B0604020202020204" pitchFamily="34" charset="0"/>
                <a:cs typeface="Arial" panose="020B0604020202020204" pitchFamily="34" charset="0"/>
              </a:rPr>
              <a:t>income tax credits are other proven stabilizers.</a:t>
            </a:r>
            <a:endParaRPr sz="1100" spc="-10" baseline="0" dirty="0">
              <a:latin typeface="Arial" panose="020B0604020202020204" pitchFamily="34" charset="0"/>
              <a:cs typeface="Arial" panose="020B0604020202020204" pitchFamily="34" charset="0"/>
            </a:endParaRPr>
          </a:p>
        </p:txBody>
      </p:sp>
      <p:sp>
        <p:nvSpPr>
          <p:cNvPr id="7" name="object 5">
            <a:extLst>
              <a:ext uri="{FF2B5EF4-FFF2-40B4-BE49-F238E27FC236}">
                <a16:creationId xmlns:a16="http://schemas.microsoft.com/office/drawing/2014/main" id="{3215A889-A6E2-33DD-4294-CE8020646883}"/>
              </a:ext>
            </a:extLst>
          </p:cNvPr>
          <p:cNvSpPr txBox="1"/>
          <p:nvPr userDrawn="1"/>
        </p:nvSpPr>
        <p:spPr>
          <a:xfrm>
            <a:off x="4044950" y="628650"/>
            <a:ext cx="2889250" cy="2178225"/>
          </a:xfrm>
          <a:prstGeom prst="rect">
            <a:avLst/>
          </a:prstGeom>
        </p:spPr>
        <p:txBody>
          <a:bodyPr vert="horz" wrap="square" lIns="0" tIns="10160" rIns="0" bIns="0" rtlCol="0">
            <a:spAutoFit/>
          </a:bodyPr>
          <a:lstStyle/>
          <a:p>
            <a:pPr marL="12700" marR="6985">
              <a:lnSpc>
                <a:spcPct val="101200"/>
              </a:lnSpc>
              <a:spcBef>
                <a:spcPts val="80"/>
              </a:spcBef>
            </a:pPr>
            <a:r>
              <a:rPr sz="1500" b="1" dirty="0">
                <a:solidFill>
                  <a:srgbClr val="B41E5F"/>
                </a:solidFill>
                <a:latin typeface="Arial" panose="020B0604020202020204" pitchFamily="34" charset="0"/>
                <a:cs typeface="Arial" panose="020B0604020202020204" pitchFamily="34" charset="0"/>
              </a:rPr>
              <a:t>We</a:t>
            </a:r>
            <a:r>
              <a:rPr sz="1500" b="1" spc="-30" dirty="0">
                <a:solidFill>
                  <a:srgbClr val="B41E5F"/>
                </a:solidFill>
                <a:latin typeface="Arial" panose="020B0604020202020204" pitchFamily="34" charset="0"/>
                <a:cs typeface="Arial" panose="020B0604020202020204" pitchFamily="34" charset="0"/>
              </a:rPr>
              <a:t> </a:t>
            </a:r>
            <a:r>
              <a:rPr sz="1500" b="1" dirty="0">
                <a:solidFill>
                  <a:srgbClr val="B41E5F"/>
                </a:solidFill>
                <a:latin typeface="Arial" panose="020B0604020202020204" pitchFamily="34" charset="0"/>
                <a:cs typeface="Arial" panose="020B0604020202020204" pitchFamily="34" charset="0"/>
              </a:rPr>
              <a:t>live</a:t>
            </a:r>
            <a:r>
              <a:rPr sz="1500" b="1" spc="-25" dirty="0">
                <a:solidFill>
                  <a:srgbClr val="B41E5F"/>
                </a:solidFill>
                <a:latin typeface="Arial" panose="020B0604020202020204" pitchFamily="34" charset="0"/>
                <a:cs typeface="Arial" panose="020B0604020202020204" pitchFamily="34" charset="0"/>
              </a:rPr>
              <a:t> </a:t>
            </a:r>
            <a:r>
              <a:rPr sz="1500" b="1" dirty="0">
                <a:solidFill>
                  <a:srgbClr val="B41E5F"/>
                </a:solidFill>
                <a:latin typeface="Arial" panose="020B0604020202020204" pitchFamily="34" charset="0"/>
                <a:cs typeface="Arial" panose="020B0604020202020204" pitchFamily="34" charset="0"/>
              </a:rPr>
              <a:t>up</a:t>
            </a:r>
            <a:r>
              <a:rPr sz="1500" b="1" spc="-25" dirty="0">
                <a:solidFill>
                  <a:srgbClr val="B41E5F"/>
                </a:solidFill>
                <a:latin typeface="Arial" panose="020B0604020202020204" pitchFamily="34" charset="0"/>
                <a:cs typeface="Arial" panose="020B0604020202020204" pitchFamily="34" charset="0"/>
              </a:rPr>
              <a:t> </a:t>
            </a:r>
            <a:r>
              <a:rPr sz="1500" b="1" dirty="0">
                <a:solidFill>
                  <a:srgbClr val="B41E5F"/>
                </a:solidFill>
                <a:latin typeface="Arial" panose="020B0604020202020204" pitchFamily="34" charset="0"/>
                <a:cs typeface="Arial" panose="020B0604020202020204" pitchFamily="34" charset="0"/>
              </a:rPr>
              <a:t>to</a:t>
            </a:r>
            <a:r>
              <a:rPr sz="1500" b="1" spc="-30" dirty="0">
                <a:solidFill>
                  <a:srgbClr val="B41E5F"/>
                </a:solidFill>
                <a:latin typeface="Arial" panose="020B0604020202020204" pitchFamily="34" charset="0"/>
                <a:cs typeface="Arial" panose="020B0604020202020204" pitchFamily="34" charset="0"/>
              </a:rPr>
              <a:t> </a:t>
            </a:r>
            <a:r>
              <a:rPr sz="1500" b="1" dirty="0">
                <a:solidFill>
                  <a:srgbClr val="B41E5F"/>
                </a:solidFill>
                <a:latin typeface="Arial" panose="020B0604020202020204" pitchFamily="34" charset="0"/>
                <a:cs typeface="Arial" panose="020B0604020202020204" pitchFamily="34" charset="0"/>
              </a:rPr>
              <a:t>our</a:t>
            </a:r>
            <a:r>
              <a:rPr sz="1500" b="1" spc="-55" dirty="0">
                <a:solidFill>
                  <a:srgbClr val="B41E5F"/>
                </a:solidFill>
                <a:latin typeface="Arial" panose="020B0604020202020204" pitchFamily="34" charset="0"/>
                <a:cs typeface="Arial" panose="020B0604020202020204" pitchFamily="34" charset="0"/>
              </a:rPr>
              <a:t> </a:t>
            </a:r>
            <a:r>
              <a:rPr sz="1500" b="1" dirty="0">
                <a:solidFill>
                  <a:srgbClr val="B41E5F"/>
                </a:solidFill>
                <a:latin typeface="Arial" panose="020B0604020202020204" pitchFamily="34" charset="0"/>
                <a:cs typeface="Arial" panose="020B0604020202020204" pitchFamily="34" charset="0"/>
              </a:rPr>
              <a:t>country’s</a:t>
            </a:r>
            <a:r>
              <a:rPr sz="1500" b="1" spc="-25" dirty="0">
                <a:solidFill>
                  <a:srgbClr val="B41E5F"/>
                </a:solidFill>
                <a:latin typeface="Arial" panose="020B0604020202020204" pitchFamily="34" charset="0"/>
                <a:cs typeface="Arial" panose="020B0604020202020204" pitchFamily="34" charset="0"/>
              </a:rPr>
              <a:t> </a:t>
            </a:r>
            <a:r>
              <a:rPr sz="1500" b="1" spc="-10" dirty="0">
                <a:solidFill>
                  <a:srgbClr val="B41E5F"/>
                </a:solidFill>
                <a:latin typeface="Arial" panose="020B0604020202020204" pitchFamily="34" charset="0"/>
                <a:cs typeface="Arial" panose="020B0604020202020204" pitchFamily="34" charset="0"/>
              </a:rPr>
              <a:t>promise </a:t>
            </a:r>
            <a:r>
              <a:rPr sz="1500" b="1" dirty="0">
                <a:solidFill>
                  <a:srgbClr val="B41E5F"/>
                </a:solidFill>
                <a:latin typeface="Arial" panose="020B0604020202020204" pitchFamily="34" charset="0"/>
                <a:cs typeface="Arial" panose="020B0604020202020204" pitchFamily="34" charset="0"/>
              </a:rPr>
              <a:t>when</a:t>
            </a:r>
            <a:r>
              <a:rPr sz="1500" b="1" spc="-40" dirty="0">
                <a:solidFill>
                  <a:srgbClr val="B41E5F"/>
                </a:solidFill>
                <a:latin typeface="Arial" panose="020B0604020202020204" pitchFamily="34" charset="0"/>
                <a:cs typeface="Arial" panose="020B0604020202020204" pitchFamily="34" charset="0"/>
              </a:rPr>
              <a:t> </a:t>
            </a:r>
            <a:r>
              <a:rPr sz="1500" b="1" dirty="0">
                <a:solidFill>
                  <a:srgbClr val="B41E5F"/>
                </a:solidFill>
                <a:latin typeface="Arial" panose="020B0604020202020204" pitchFamily="34" charset="0"/>
                <a:cs typeface="Arial" panose="020B0604020202020204" pitchFamily="34" charset="0"/>
              </a:rPr>
              <a:t>we</a:t>
            </a:r>
            <a:r>
              <a:rPr sz="1500" b="1" spc="-5" dirty="0">
                <a:solidFill>
                  <a:srgbClr val="B41E5F"/>
                </a:solidFill>
                <a:latin typeface="Arial" panose="020B0604020202020204" pitchFamily="34" charset="0"/>
                <a:cs typeface="Arial" panose="020B0604020202020204" pitchFamily="34" charset="0"/>
              </a:rPr>
              <a:t> </a:t>
            </a:r>
            <a:r>
              <a:rPr sz="1500" b="1" dirty="0">
                <a:solidFill>
                  <a:srgbClr val="B41E5F"/>
                </a:solidFill>
                <a:latin typeface="Arial" panose="020B0604020202020204" pitchFamily="34" charset="0"/>
                <a:cs typeface="Arial" panose="020B0604020202020204" pitchFamily="34" charset="0"/>
              </a:rPr>
              <a:t>commit</a:t>
            </a:r>
            <a:r>
              <a:rPr sz="1500" b="1" spc="-30" dirty="0">
                <a:solidFill>
                  <a:srgbClr val="B41E5F"/>
                </a:solidFill>
                <a:latin typeface="Arial" panose="020B0604020202020204" pitchFamily="34" charset="0"/>
                <a:cs typeface="Arial" panose="020B0604020202020204" pitchFamily="34" charset="0"/>
              </a:rPr>
              <a:t> </a:t>
            </a:r>
            <a:r>
              <a:rPr sz="1500" b="1" dirty="0">
                <a:solidFill>
                  <a:srgbClr val="B41E5F"/>
                </a:solidFill>
                <a:latin typeface="Arial" panose="020B0604020202020204" pitchFamily="34" charset="0"/>
                <a:cs typeface="Arial" panose="020B0604020202020204" pitchFamily="34" charset="0"/>
              </a:rPr>
              <a:t>to</a:t>
            </a:r>
            <a:r>
              <a:rPr sz="1500" b="1" spc="-5" dirty="0">
                <a:solidFill>
                  <a:srgbClr val="B41E5F"/>
                </a:solidFill>
                <a:latin typeface="Arial" panose="020B0604020202020204" pitchFamily="34" charset="0"/>
                <a:cs typeface="Arial" panose="020B0604020202020204" pitchFamily="34" charset="0"/>
              </a:rPr>
              <a:t> </a:t>
            </a:r>
            <a:r>
              <a:rPr sz="1500" b="1" dirty="0">
                <a:solidFill>
                  <a:srgbClr val="B41E5F"/>
                </a:solidFill>
                <a:latin typeface="Arial" panose="020B0604020202020204" pitchFamily="34" charset="0"/>
                <a:cs typeface="Arial" panose="020B0604020202020204" pitchFamily="34" charset="0"/>
              </a:rPr>
              <a:t>all</a:t>
            </a:r>
            <a:r>
              <a:rPr sz="1500" b="1" spc="-5" dirty="0">
                <a:solidFill>
                  <a:srgbClr val="B41E5F"/>
                </a:solidFill>
                <a:latin typeface="Arial" panose="020B0604020202020204" pitchFamily="34" charset="0"/>
                <a:cs typeface="Arial" panose="020B0604020202020204" pitchFamily="34" charset="0"/>
              </a:rPr>
              <a:t> </a:t>
            </a:r>
            <a:r>
              <a:rPr sz="1500" b="1" dirty="0">
                <a:solidFill>
                  <a:srgbClr val="B41E5F"/>
                </a:solidFill>
                <a:latin typeface="Arial" panose="020B0604020202020204" pitchFamily="34" charset="0"/>
                <a:cs typeface="Arial" panose="020B0604020202020204" pitchFamily="34" charset="0"/>
              </a:rPr>
              <a:t>of</a:t>
            </a:r>
            <a:r>
              <a:rPr sz="1500" b="1" spc="-25" dirty="0">
                <a:solidFill>
                  <a:srgbClr val="B41E5F"/>
                </a:solidFill>
                <a:latin typeface="Arial" panose="020B0604020202020204" pitchFamily="34" charset="0"/>
                <a:cs typeface="Arial" panose="020B0604020202020204" pitchFamily="34" charset="0"/>
              </a:rPr>
              <a:t> our </a:t>
            </a:r>
            <a:r>
              <a:rPr sz="1500" b="1" dirty="0">
                <a:solidFill>
                  <a:srgbClr val="B41E5F"/>
                </a:solidFill>
                <a:latin typeface="Arial" panose="020B0604020202020204" pitchFamily="34" charset="0"/>
                <a:cs typeface="Arial" panose="020B0604020202020204" pitchFamily="34" charset="0"/>
              </a:rPr>
              <a:t>youngest</a:t>
            </a:r>
            <a:r>
              <a:rPr sz="1500" b="1" spc="-40" dirty="0">
                <a:solidFill>
                  <a:srgbClr val="B41E5F"/>
                </a:solidFill>
                <a:latin typeface="Arial" panose="020B0604020202020204" pitchFamily="34" charset="0"/>
                <a:cs typeface="Arial" panose="020B0604020202020204" pitchFamily="34" charset="0"/>
              </a:rPr>
              <a:t> </a:t>
            </a:r>
            <a:r>
              <a:rPr sz="1500" b="1" spc="-10" dirty="0">
                <a:solidFill>
                  <a:srgbClr val="B41E5F"/>
                </a:solidFill>
                <a:latin typeface="Arial" panose="020B0604020202020204" pitchFamily="34" charset="0"/>
                <a:cs typeface="Arial" panose="020B0604020202020204" pitchFamily="34" charset="0"/>
              </a:rPr>
              <a:t>generation.</a:t>
            </a:r>
            <a:endParaRPr sz="1500" b="1" dirty="0">
              <a:latin typeface="Arial" panose="020B0604020202020204" pitchFamily="34" charset="0"/>
              <a:cs typeface="Arial" panose="020B0604020202020204" pitchFamily="34" charset="0"/>
            </a:endParaRPr>
          </a:p>
          <a:p>
            <a:pPr marL="12700" marR="5080">
              <a:lnSpc>
                <a:spcPct val="110000"/>
              </a:lnSpc>
              <a:spcBef>
                <a:spcPts val="229"/>
              </a:spcBef>
            </a:pPr>
            <a:r>
              <a:rPr sz="1100" dirty="0">
                <a:solidFill>
                  <a:srgbClr val="013C50"/>
                </a:solidFill>
                <a:latin typeface="Arial" panose="020B0604020202020204" pitchFamily="34" charset="0"/>
                <a:cs typeface="Arial" panose="020B0604020202020204" pitchFamily="34" charset="0"/>
              </a:rPr>
              <a:t>NCIT</a:t>
            </a:r>
            <a:r>
              <a:rPr sz="1100" spc="-6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educates</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and</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advocates</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for</a:t>
            </a:r>
            <a:r>
              <a:rPr sz="1100" spc="-4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policies</a:t>
            </a:r>
            <a:r>
              <a:rPr sz="1100" spc="-15" dirty="0">
                <a:solidFill>
                  <a:srgbClr val="013C50"/>
                </a:solidFill>
                <a:latin typeface="Arial" panose="020B0604020202020204" pitchFamily="34" charset="0"/>
                <a:cs typeface="Arial" panose="020B0604020202020204" pitchFamily="34" charset="0"/>
              </a:rPr>
              <a:t> </a:t>
            </a:r>
            <a:r>
              <a:rPr sz="1100" spc="-20" dirty="0">
                <a:solidFill>
                  <a:srgbClr val="013C50"/>
                </a:solidFill>
                <a:latin typeface="Arial" panose="020B0604020202020204" pitchFamily="34" charset="0"/>
                <a:cs typeface="Arial" panose="020B0604020202020204" pitchFamily="34" charset="0"/>
              </a:rPr>
              <a:t>that </a:t>
            </a:r>
            <a:r>
              <a:rPr sz="1100" dirty="0">
                <a:solidFill>
                  <a:srgbClr val="013C50"/>
                </a:solidFill>
                <a:latin typeface="Arial" panose="020B0604020202020204" pitchFamily="34" charset="0"/>
                <a:cs typeface="Arial" panose="020B0604020202020204" pitchFamily="34" charset="0"/>
              </a:rPr>
              <a:t>support</a:t>
            </a:r>
            <a:r>
              <a:rPr sz="1100" spc="-2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all</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babies</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and</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toddlers</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to</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have</a:t>
            </a:r>
            <a:r>
              <a:rPr sz="1100" spc="-5" dirty="0">
                <a:solidFill>
                  <a:srgbClr val="013C50"/>
                </a:solidFill>
                <a:latin typeface="Arial" panose="020B0604020202020204" pitchFamily="34" charset="0"/>
                <a:cs typeface="Arial" panose="020B0604020202020204" pitchFamily="34" charset="0"/>
              </a:rPr>
              <a:t> </a:t>
            </a:r>
            <a:r>
              <a:rPr sz="1100" spc="-20" dirty="0">
                <a:solidFill>
                  <a:srgbClr val="013C50"/>
                </a:solidFill>
                <a:latin typeface="Arial" panose="020B0604020202020204" pitchFamily="34" charset="0"/>
                <a:cs typeface="Arial" panose="020B0604020202020204" pitchFamily="34" charset="0"/>
              </a:rPr>
              <a:t>what </a:t>
            </a:r>
            <a:r>
              <a:rPr sz="1100" spc="10" baseline="0" dirty="0">
                <a:solidFill>
                  <a:srgbClr val="013C50"/>
                </a:solidFill>
                <a:latin typeface="Arial" panose="020B0604020202020204" pitchFamily="34" charset="0"/>
                <a:cs typeface="Arial" panose="020B0604020202020204" pitchFamily="34" charset="0"/>
              </a:rPr>
              <a:t>they need to grow into socially,</a:t>
            </a:r>
            <a:r>
              <a:rPr lang="en-US" sz="1100" spc="10" baseline="0" dirty="0">
                <a:solidFill>
                  <a:srgbClr val="013C50"/>
                </a:solidFill>
                <a:latin typeface="Arial" panose="020B0604020202020204" pitchFamily="34" charset="0"/>
                <a:cs typeface="Arial" panose="020B0604020202020204" pitchFamily="34" charset="0"/>
              </a:rPr>
              <a:t> </a:t>
            </a:r>
            <a:r>
              <a:rPr sz="1100" spc="10" baseline="0" dirty="0">
                <a:solidFill>
                  <a:srgbClr val="013C50"/>
                </a:solidFill>
                <a:latin typeface="Arial" panose="020B0604020202020204" pitchFamily="34" charset="0"/>
                <a:cs typeface="Arial" panose="020B0604020202020204" pitchFamily="34" charset="0"/>
              </a:rPr>
              <a:t>emotionally, </a:t>
            </a:r>
            <a:r>
              <a:rPr sz="1100" dirty="0">
                <a:solidFill>
                  <a:srgbClr val="013C50"/>
                </a:solidFill>
                <a:latin typeface="Arial" panose="020B0604020202020204" pitchFamily="34" charset="0"/>
                <a:cs typeface="Arial" panose="020B0604020202020204" pitchFamily="34" charset="0"/>
              </a:rPr>
              <a:t>and</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physically</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healthy</a:t>
            </a:r>
            <a:r>
              <a:rPr sz="1100" spc="5" dirty="0">
                <a:solidFill>
                  <a:srgbClr val="013C50"/>
                </a:solidFill>
                <a:latin typeface="Arial" panose="020B0604020202020204" pitchFamily="34" charset="0"/>
                <a:cs typeface="Arial" panose="020B0604020202020204" pitchFamily="34" charset="0"/>
              </a:rPr>
              <a:t> </a:t>
            </a:r>
            <a:r>
              <a:rPr sz="1100" spc="-10" dirty="0">
                <a:solidFill>
                  <a:srgbClr val="013C50"/>
                </a:solidFill>
                <a:latin typeface="Arial" panose="020B0604020202020204" pitchFamily="34" charset="0"/>
                <a:cs typeface="Arial" panose="020B0604020202020204" pitchFamily="34" charset="0"/>
              </a:rPr>
              <a:t>children—</a:t>
            </a:r>
            <a:r>
              <a:rPr sz="1100" dirty="0">
                <a:solidFill>
                  <a:srgbClr val="013C50"/>
                </a:solidFill>
                <a:latin typeface="Arial" panose="020B0604020202020204" pitchFamily="34" charset="0"/>
                <a:cs typeface="Arial" panose="020B0604020202020204" pitchFamily="34" charset="0"/>
              </a:rPr>
              <a:t>and</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then</a:t>
            </a:r>
            <a:r>
              <a:rPr sz="1100" spc="5" dirty="0">
                <a:solidFill>
                  <a:srgbClr val="013C50"/>
                </a:solidFill>
                <a:latin typeface="Arial" panose="020B0604020202020204" pitchFamily="34" charset="0"/>
                <a:cs typeface="Arial" panose="020B0604020202020204" pitchFamily="34" charset="0"/>
              </a:rPr>
              <a:t> </a:t>
            </a:r>
            <a:r>
              <a:rPr sz="1100" spc="-20" dirty="0">
                <a:solidFill>
                  <a:srgbClr val="013C50"/>
                </a:solidFill>
                <a:latin typeface="Arial" panose="020B0604020202020204" pitchFamily="34" charset="0"/>
                <a:cs typeface="Arial" panose="020B0604020202020204" pitchFamily="34" charset="0"/>
              </a:rPr>
              <a:t>into </a:t>
            </a:r>
            <a:r>
              <a:rPr sz="1100" dirty="0">
                <a:solidFill>
                  <a:srgbClr val="013C50"/>
                </a:solidFill>
                <a:latin typeface="Arial" panose="020B0604020202020204" pitchFamily="34" charset="0"/>
                <a:cs typeface="Arial" panose="020B0604020202020204" pitchFamily="34" charset="0"/>
              </a:rPr>
              <a:t>engaged</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adults</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active</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in</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our</a:t>
            </a:r>
            <a:r>
              <a:rPr sz="1100" spc="-3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communities</a:t>
            </a:r>
            <a:r>
              <a:rPr sz="1100" spc="-5" dirty="0">
                <a:solidFill>
                  <a:srgbClr val="013C50"/>
                </a:solidFill>
                <a:latin typeface="Arial" panose="020B0604020202020204" pitchFamily="34" charset="0"/>
                <a:cs typeface="Arial" panose="020B0604020202020204" pitchFamily="34" charset="0"/>
              </a:rPr>
              <a:t> </a:t>
            </a:r>
            <a:r>
              <a:rPr sz="1100" spc="-25" dirty="0">
                <a:solidFill>
                  <a:srgbClr val="013C50"/>
                </a:solidFill>
                <a:latin typeface="Arial" panose="020B0604020202020204" pitchFamily="34" charset="0"/>
                <a:cs typeface="Arial" panose="020B0604020202020204" pitchFamily="34" charset="0"/>
              </a:rPr>
              <a:t>and </a:t>
            </a:r>
            <a:r>
              <a:rPr sz="1100" dirty="0">
                <a:solidFill>
                  <a:srgbClr val="013C50"/>
                </a:solidFill>
                <a:latin typeface="Arial" panose="020B0604020202020204" pitchFamily="34" charset="0"/>
                <a:cs typeface="Arial" panose="020B0604020202020204" pitchFamily="34" charset="0"/>
              </a:rPr>
              <a:t>economies.</a:t>
            </a:r>
            <a:r>
              <a:rPr sz="1100" spc="-2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Join</a:t>
            </a:r>
            <a:r>
              <a:rPr sz="1100" spc="-15" dirty="0">
                <a:solidFill>
                  <a:srgbClr val="013C50"/>
                </a:solidFill>
                <a:latin typeface="Arial" panose="020B0604020202020204" pitchFamily="34" charset="0"/>
                <a:cs typeface="Arial" panose="020B0604020202020204" pitchFamily="34" charset="0"/>
              </a:rPr>
              <a:t> </a:t>
            </a:r>
            <a:r>
              <a:rPr sz="1100" spc="-25" dirty="0">
                <a:solidFill>
                  <a:srgbClr val="013C50"/>
                </a:solidFill>
                <a:latin typeface="Arial" panose="020B0604020202020204" pitchFamily="34" charset="0"/>
                <a:cs typeface="Arial" panose="020B0604020202020204" pitchFamily="34" charset="0"/>
              </a:rPr>
              <a:t>us.</a:t>
            </a:r>
            <a:endParaRPr sz="1100" dirty="0">
              <a:latin typeface="Arial" panose="020B0604020202020204" pitchFamily="34" charset="0"/>
              <a:cs typeface="Arial" panose="020B0604020202020204" pitchFamily="34" charset="0"/>
            </a:endParaRPr>
          </a:p>
          <a:p>
            <a:pPr marL="12700">
              <a:lnSpc>
                <a:spcPct val="110000"/>
              </a:lnSpc>
              <a:spcBef>
                <a:spcPts val="1200"/>
              </a:spcBef>
            </a:pPr>
            <a:r>
              <a:rPr sz="1100" b="1" dirty="0">
                <a:solidFill>
                  <a:srgbClr val="013C50"/>
                </a:solidFill>
                <a:latin typeface="Arial" panose="020B0604020202020204" pitchFamily="34" charset="0"/>
                <a:cs typeface="Arial" panose="020B0604020202020204" pitchFamily="34" charset="0"/>
              </a:rPr>
              <a:t>What</a:t>
            </a:r>
            <a:r>
              <a:rPr sz="1100" b="1" spc="-5" dirty="0">
                <a:solidFill>
                  <a:srgbClr val="013C50"/>
                </a:solidFill>
                <a:latin typeface="Arial" panose="020B0604020202020204" pitchFamily="34" charset="0"/>
                <a:cs typeface="Arial" panose="020B0604020202020204" pitchFamily="34" charset="0"/>
              </a:rPr>
              <a:t> </a:t>
            </a:r>
            <a:r>
              <a:rPr sz="1100" b="1" dirty="0">
                <a:solidFill>
                  <a:srgbClr val="013C50"/>
                </a:solidFill>
                <a:latin typeface="Arial" panose="020B0604020202020204" pitchFamily="34" charset="0"/>
                <a:cs typeface="Arial" panose="020B0604020202020204" pitchFamily="34" charset="0"/>
              </a:rPr>
              <a:t>can</a:t>
            </a:r>
            <a:r>
              <a:rPr sz="1100" b="1" spc="-5" dirty="0">
                <a:solidFill>
                  <a:srgbClr val="013C50"/>
                </a:solidFill>
                <a:latin typeface="Arial" panose="020B0604020202020204" pitchFamily="34" charset="0"/>
                <a:cs typeface="Arial" panose="020B0604020202020204" pitchFamily="34" charset="0"/>
              </a:rPr>
              <a:t> </a:t>
            </a:r>
            <a:r>
              <a:rPr sz="1100" b="1" dirty="0">
                <a:solidFill>
                  <a:srgbClr val="013C50"/>
                </a:solidFill>
                <a:latin typeface="Arial" panose="020B0604020202020204" pitchFamily="34" charset="0"/>
                <a:cs typeface="Arial" panose="020B0604020202020204" pitchFamily="34" charset="0"/>
              </a:rPr>
              <a:t>be </a:t>
            </a:r>
            <a:r>
              <a:rPr sz="1100" b="1" spc="-10" dirty="0">
                <a:solidFill>
                  <a:srgbClr val="013C50"/>
                </a:solidFill>
                <a:latin typeface="Arial" panose="020B0604020202020204" pitchFamily="34" charset="0"/>
                <a:cs typeface="Arial" panose="020B0604020202020204" pitchFamily="34" charset="0"/>
              </a:rPr>
              <a:t>done:</a:t>
            </a:r>
            <a:endParaRPr sz="1100" b="1" dirty="0">
              <a:latin typeface="Arial" panose="020B0604020202020204" pitchFamily="34" charset="0"/>
              <a:cs typeface="Arial" panose="020B0604020202020204" pitchFamily="34" charset="0"/>
            </a:endParaRPr>
          </a:p>
        </p:txBody>
      </p:sp>
      <p:sp>
        <p:nvSpPr>
          <p:cNvPr id="11" name="object 13">
            <a:hlinkClick r:id="rId2"/>
            <a:extLst>
              <a:ext uri="{FF2B5EF4-FFF2-40B4-BE49-F238E27FC236}">
                <a16:creationId xmlns:a16="http://schemas.microsoft.com/office/drawing/2014/main" id="{63896368-3F93-BD5C-E7B6-4CA44E00FA44}"/>
              </a:ext>
            </a:extLst>
          </p:cNvPr>
          <p:cNvSpPr txBox="1"/>
          <p:nvPr userDrawn="1"/>
        </p:nvSpPr>
        <p:spPr>
          <a:xfrm>
            <a:off x="4044950" y="9399120"/>
            <a:ext cx="3194050" cy="278280"/>
          </a:xfrm>
          <a:prstGeom prst="rect">
            <a:avLst/>
          </a:prstGeom>
        </p:spPr>
        <p:txBody>
          <a:bodyPr vert="horz" wrap="square" lIns="0" tIns="62229" rIns="0" bIns="0" rtlCol="0">
            <a:spAutoFit/>
          </a:bodyPr>
          <a:lstStyle/>
          <a:p>
            <a:pPr marL="12700" algn="l">
              <a:lnSpc>
                <a:spcPct val="100000"/>
              </a:lnSpc>
              <a:spcBef>
                <a:spcPts val="489"/>
              </a:spcBef>
            </a:pPr>
            <a:r>
              <a:rPr lang="en-US" sz="1400" b="1" spc="-10" dirty="0">
                <a:solidFill>
                  <a:srgbClr val="640B38"/>
                </a:solidFill>
                <a:latin typeface="Arial" panose="020B0604020202020204" pitchFamily="34" charset="0"/>
                <a:cs typeface="Arial" panose="020B0604020202020204" pitchFamily="34" charset="0"/>
              </a:rPr>
              <a:t>Visit ncit.org f</a:t>
            </a:r>
            <a:r>
              <a:rPr sz="1400" b="1" spc="-10" dirty="0">
                <a:solidFill>
                  <a:srgbClr val="640B38"/>
                </a:solidFill>
                <a:latin typeface="Arial" panose="020B0604020202020204" pitchFamily="34" charset="0"/>
                <a:cs typeface="Arial" panose="020B0604020202020204" pitchFamily="34" charset="0"/>
              </a:rPr>
              <a:t>or</a:t>
            </a:r>
            <a:r>
              <a:rPr sz="1400" b="1" spc="-55" dirty="0">
                <a:solidFill>
                  <a:srgbClr val="640B38"/>
                </a:solidFill>
                <a:latin typeface="Arial" panose="020B0604020202020204" pitchFamily="34" charset="0"/>
                <a:cs typeface="Arial" panose="020B0604020202020204" pitchFamily="34" charset="0"/>
              </a:rPr>
              <a:t> </a:t>
            </a:r>
            <a:r>
              <a:rPr sz="1400" b="1" dirty="0">
                <a:solidFill>
                  <a:srgbClr val="640B38"/>
                </a:solidFill>
                <a:latin typeface="Arial" panose="020B0604020202020204" pitchFamily="34" charset="0"/>
                <a:cs typeface="Arial" panose="020B0604020202020204" pitchFamily="34" charset="0"/>
              </a:rPr>
              <a:t>more</a:t>
            </a:r>
            <a:r>
              <a:rPr sz="1400" b="1" spc="-15" dirty="0">
                <a:solidFill>
                  <a:srgbClr val="640B38"/>
                </a:solidFill>
                <a:latin typeface="Arial" panose="020B0604020202020204" pitchFamily="34" charset="0"/>
                <a:cs typeface="Arial" panose="020B0604020202020204" pitchFamily="34" charset="0"/>
              </a:rPr>
              <a:t> </a:t>
            </a:r>
            <a:r>
              <a:rPr sz="1400" b="1" dirty="0">
                <a:solidFill>
                  <a:srgbClr val="640B38"/>
                </a:solidFill>
                <a:latin typeface="Arial" panose="020B0604020202020204" pitchFamily="34" charset="0"/>
                <a:cs typeface="Arial" panose="020B0604020202020204" pitchFamily="34" charset="0"/>
              </a:rPr>
              <a:t>information</a:t>
            </a:r>
            <a:endParaRPr sz="1400" b="1" dirty="0">
              <a:latin typeface="Arial" panose="020B0604020202020204" pitchFamily="34" charset="0"/>
              <a:cs typeface="Arial" panose="020B0604020202020204" pitchFamily="34" charset="0"/>
            </a:endParaRPr>
          </a:p>
        </p:txBody>
      </p:sp>
      <p:sp>
        <p:nvSpPr>
          <p:cNvPr id="12" name="object 6">
            <a:extLst>
              <a:ext uri="{FF2B5EF4-FFF2-40B4-BE49-F238E27FC236}">
                <a16:creationId xmlns:a16="http://schemas.microsoft.com/office/drawing/2014/main" id="{EBF5F8E2-BFBB-33B0-FE1F-B3581AD40F97}"/>
              </a:ext>
            </a:extLst>
          </p:cNvPr>
          <p:cNvSpPr txBox="1"/>
          <p:nvPr userDrawn="1"/>
        </p:nvSpPr>
        <p:spPr>
          <a:xfrm>
            <a:off x="4044950" y="2877858"/>
            <a:ext cx="3065145" cy="2496004"/>
          </a:xfrm>
          <a:prstGeom prst="rect">
            <a:avLst/>
          </a:prstGeom>
        </p:spPr>
        <p:txBody>
          <a:bodyPr vert="horz" wrap="square" lIns="0" tIns="12700" rIns="0" bIns="0" rtlCol="0">
            <a:spAutoFit/>
          </a:bodyPr>
          <a:lstStyle/>
          <a:p>
            <a:pPr marL="189865" marR="42545" indent="-177800">
              <a:lnSpc>
                <a:spcPct val="110000"/>
              </a:lnSpc>
              <a:spcBef>
                <a:spcPts val="700"/>
              </a:spcBef>
              <a:buClr>
                <a:srgbClr val="FDB515"/>
              </a:buClr>
              <a:buFont typeface="Wingdings 2"/>
              <a:buChar char=""/>
              <a:tabLst>
                <a:tab pos="190500" algn="l"/>
              </a:tabLst>
            </a:pPr>
            <a:r>
              <a:rPr sz="1100" dirty="0">
                <a:solidFill>
                  <a:srgbClr val="013C50"/>
                </a:solidFill>
                <a:latin typeface="Arial" panose="020B0604020202020204" pitchFamily="34" charset="0"/>
                <a:cs typeface="Arial" panose="020B0604020202020204" pitchFamily="34" charset="0"/>
              </a:rPr>
              <a:t>We</a:t>
            </a:r>
            <a:r>
              <a:rPr sz="1100" spc="-4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urge</a:t>
            </a:r>
            <a:r>
              <a:rPr sz="1100" spc="-3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policymakers</a:t>
            </a:r>
            <a:r>
              <a:rPr sz="1100" spc="-3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and</a:t>
            </a:r>
            <a:r>
              <a:rPr sz="1100" spc="-3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program</a:t>
            </a:r>
            <a:r>
              <a:rPr sz="1100" spc="-30" dirty="0">
                <a:solidFill>
                  <a:srgbClr val="013C50"/>
                </a:solidFill>
                <a:latin typeface="Arial" panose="020B0604020202020204" pitchFamily="34" charset="0"/>
                <a:cs typeface="Arial" panose="020B0604020202020204" pitchFamily="34" charset="0"/>
              </a:rPr>
              <a:t> </a:t>
            </a:r>
            <a:r>
              <a:rPr sz="1100" spc="-10" dirty="0">
                <a:solidFill>
                  <a:srgbClr val="013C50"/>
                </a:solidFill>
                <a:latin typeface="Arial" panose="020B0604020202020204" pitchFamily="34" charset="0"/>
                <a:cs typeface="Arial" panose="020B0604020202020204" pitchFamily="34" charset="0"/>
              </a:rPr>
              <a:t>designers </a:t>
            </a:r>
            <a:r>
              <a:rPr sz="1100" spc="-20" baseline="0" dirty="0">
                <a:solidFill>
                  <a:srgbClr val="013C50"/>
                </a:solidFill>
                <a:latin typeface="Arial" panose="020B0604020202020204" pitchFamily="34" charset="0"/>
                <a:cs typeface="Arial" panose="020B0604020202020204" pitchFamily="34" charset="0"/>
              </a:rPr>
              <a:t>to work with their local communities to identify </a:t>
            </a:r>
            <a:r>
              <a:rPr sz="1100" dirty="0">
                <a:solidFill>
                  <a:srgbClr val="013C50"/>
                </a:solidFill>
                <a:latin typeface="Arial" panose="020B0604020202020204" pitchFamily="34" charset="0"/>
                <a:cs typeface="Arial" panose="020B0604020202020204" pitchFamily="34" charset="0"/>
              </a:rPr>
              <a:t>what</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supports</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are</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missing</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and</a:t>
            </a:r>
            <a:r>
              <a:rPr sz="1100" spc="-5" dirty="0">
                <a:solidFill>
                  <a:srgbClr val="013C50"/>
                </a:solidFill>
                <a:latin typeface="Arial" panose="020B0604020202020204" pitchFamily="34" charset="0"/>
                <a:cs typeface="Arial" panose="020B0604020202020204" pitchFamily="34" charset="0"/>
              </a:rPr>
              <a:t> </a:t>
            </a:r>
            <a:r>
              <a:rPr sz="1100" spc="-10" dirty="0">
                <a:solidFill>
                  <a:srgbClr val="013C50"/>
                </a:solidFill>
                <a:latin typeface="Arial" panose="020B0604020202020204" pitchFamily="34" charset="0"/>
                <a:cs typeface="Arial" panose="020B0604020202020204" pitchFamily="34" charset="0"/>
              </a:rPr>
              <a:t>where, </a:t>
            </a:r>
            <a:r>
              <a:rPr sz="1100" dirty="0">
                <a:solidFill>
                  <a:srgbClr val="013C50"/>
                </a:solidFill>
                <a:latin typeface="Arial" panose="020B0604020202020204" pitchFamily="34" charset="0"/>
                <a:cs typeface="Arial" panose="020B0604020202020204" pitchFamily="34" charset="0"/>
              </a:rPr>
              <a:t>and</a:t>
            </a:r>
            <a:r>
              <a:rPr sz="1100" spc="-25" dirty="0">
                <a:solidFill>
                  <a:srgbClr val="013C50"/>
                </a:solidFill>
                <a:latin typeface="Arial" panose="020B0604020202020204" pitchFamily="34" charset="0"/>
                <a:cs typeface="Arial" panose="020B0604020202020204" pitchFamily="34" charset="0"/>
              </a:rPr>
              <a:t> </a:t>
            </a:r>
            <a:r>
              <a:rPr sz="1100" spc="10" baseline="0" dirty="0">
                <a:solidFill>
                  <a:srgbClr val="013C50"/>
                </a:solidFill>
                <a:latin typeface="Arial" panose="020B0604020202020204" pitchFamily="34" charset="0"/>
                <a:cs typeface="Arial" panose="020B0604020202020204" pitchFamily="34" charset="0"/>
              </a:rPr>
              <a:t>write it into the policy. Decisions need</a:t>
            </a:r>
            <a:r>
              <a:rPr lang="en-US" sz="1100" spc="10" baseline="0" dirty="0">
                <a:solidFill>
                  <a:srgbClr val="013C50"/>
                </a:solidFill>
                <a:latin typeface="Arial" panose="020B0604020202020204" pitchFamily="34" charset="0"/>
                <a:cs typeface="Arial" panose="020B0604020202020204" pitchFamily="34" charset="0"/>
              </a:rPr>
              <a:t> </a:t>
            </a:r>
            <a:r>
              <a:rPr sz="1100" spc="10" baseline="0" dirty="0">
                <a:solidFill>
                  <a:srgbClr val="013C50"/>
                </a:solidFill>
                <a:latin typeface="Arial" panose="020B0604020202020204" pitchFamily="34" charset="0"/>
                <a:cs typeface="Arial" panose="020B0604020202020204" pitchFamily="34" charset="0"/>
              </a:rPr>
              <a:t>to account for the ways in which laws and practices impact communities differently.</a:t>
            </a:r>
            <a:endParaRPr sz="1100" spc="10" baseline="0" dirty="0">
              <a:latin typeface="Arial" panose="020B0604020202020204" pitchFamily="34" charset="0"/>
              <a:cs typeface="Arial" panose="020B0604020202020204" pitchFamily="34" charset="0"/>
            </a:endParaRPr>
          </a:p>
          <a:p>
            <a:pPr marL="189865" marR="5080" indent="-177800">
              <a:lnSpc>
                <a:spcPct val="110000"/>
              </a:lnSpc>
              <a:spcBef>
                <a:spcPts val="700"/>
              </a:spcBef>
              <a:buClr>
                <a:srgbClr val="FDB515"/>
              </a:buClr>
              <a:buFont typeface="Wingdings 2"/>
              <a:buChar char=""/>
              <a:tabLst>
                <a:tab pos="190500" algn="l"/>
              </a:tabLst>
            </a:pPr>
            <a:r>
              <a:rPr sz="1100" dirty="0">
                <a:solidFill>
                  <a:srgbClr val="013C50"/>
                </a:solidFill>
                <a:latin typeface="Arial" panose="020B0604020202020204" pitchFamily="34" charset="0"/>
                <a:cs typeface="Arial" panose="020B0604020202020204" pitchFamily="34" charset="0"/>
              </a:rPr>
              <a:t>Policies</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and</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programs</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are</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most</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effective</a:t>
            </a:r>
            <a:r>
              <a:rPr sz="1100" spc="-20" dirty="0">
                <a:solidFill>
                  <a:srgbClr val="013C50"/>
                </a:solidFill>
                <a:latin typeface="Arial" panose="020B0604020202020204" pitchFamily="34" charset="0"/>
                <a:cs typeface="Arial" panose="020B0604020202020204" pitchFamily="34" charset="0"/>
              </a:rPr>
              <a:t> when </a:t>
            </a:r>
            <a:r>
              <a:rPr sz="1100" dirty="0">
                <a:solidFill>
                  <a:srgbClr val="013C50"/>
                </a:solidFill>
                <a:latin typeface="Arial" panose="020B0604020202020204" pitchFamily="34" charset="0"/>
                <a:cs typeface="Arial" panose="020B0604020202020204" pitchFamily="34" charset="0"/>
              </a:rPr>
              <a:t>they</a:t>
            </a:r>
            <a:r>
              <a:rPr sz="1100" spc="-2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prioritize</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action</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where</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it</a:t>
            </a:r>
            <a:r>
              <a:rPr sz="1100" spc="-1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will</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create</a:t>
            </a:r>
            <a:r>
              <a:rPr sz="1100" spc="-10" dirty="0">
                <a:solidFill>
                  <a:srgbClr val="013C50"/>
                </a:solidFill>
                <a:latin typeface="Arial" panose="020B0604020202020204" pitchFamily="34" charset="0"/>
                <a:cs typeface="Arial" panose="020B0604020202020204" pitchFamily="34" charset="0"/>
              </a:rPr>
              <a:t> </a:t>
            </a:r>
            <a:r>
              <a:rPr sz="1100" spc="-25" dirty="0">
                <a:solidFill>
                  <a:srgbClr val="013C50"/>
                </a:solidFill>
                <a:latin typeface="Arial" panose="020B0604020202020204" pitchFamily="34" charset="0"/>
                <a:cs typeface="Arial" panose="020B0604020202020204" pitchFamily="34" charset="0"/>
              </a:rPr>
              <a:t>the </a:t>
            </a:r>
            <a:r>
              <a:rPr sz="1100" dirty="0">
                <a:solidFill>
                  <a:srgbClr val="013C50"/>
                </a:solidFill>
                <a:latin typeface="Arial" panose="020B0604020202020204" pitchFamily="34" charset="0"/>
                <a:cs typeface="Arial" panose="020B0604020202020204" pitchFamily="34" charset="0"/>
              </a:rPr>
              <a:t>greatest</a:t>
            </a:r>
            <a:r>
              <a:rPr sz="1100" spc="-25" dirty="0">
                <a:solidFill>
                  <a:srgbClr val="013C50"/>
                </a:solidFill>
                <a:latin typeface="Arial" panose="020B0604020202020204" pitchFamily="34" charset="0"/>
                <a:cs typeface="Arial" panose="020B0604020202020204" pitchFamily="34" charset="0"/>
              </a:rPr>
              <a:t> </a:t>
            </a:r>
            <a:r>
              <a:rPr sz="1100" spc="-10" dirty="0">
                <a:solidFill>
                  <a:srgbClr val="013C50"/>
                </a:solidFill>
                <a:latin typeface="Arial" panose="020B0604020202020204" pitchFamily="34" charset="0"/>
                <a:cs typeface="Arial" panose="020B0604020202020204" pitchFamily="34" charset="0"/>
              </a:rPr>
              <a:t>impact.</a:t>
            </a:r>
            <a:r>
              <a:rPr sz="1100" spc="-40" dirty="0">
                <a:solidFill>
                  <a:srgbClr val="013C50"/>
                </a:solidFill>
                <a:latin typeface="Arial" panose="020B0604020202020204" pitchFamily="34" charset="0"/>
                <a:cs typeface="Arial" panose="020B0604020202020204" pitchFamily="34" charset="0"/>
              </a:rPr>
              <a:t> </a:t>
            </a:r>
            <a:r>
              <a:rPr sz="1100" spc="-10" dirty="0">
                <a:solidFill>
                  <a:srgbClr val="013C50"/>
                </a:solidFill>
                <a:latin typeface="Arial" panose="020B0604020202020204" pitchFamily="34" charset="0"/>
                <a:cs typeface="Arial" panose="020B0604020202020204" pitchFamily="34" charset="0"/>
              </a:rPr>
              <a:t>Together</a:t>
            </a:r>
            <a:r>
              <a:rPr sz="1100" spc="-3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with</a:t>
            </a:r>
            <a:r>
              <a:rPr sz="1100" spc="-5" dirty="0">
                <a:solidFill>
                  <a:srgbClr val="013C50"/>
                </a:solidFill>
                <a:latin typeface="Arial" panose="020B0604020202020204" pitchFamily="34" charset="0"/>
                <a:cs typeface="Arial" panose="020B0604020202020204" pitchFamily="34" charset="0"/>
              </a:rPr>
              <a:t> </a:t>
            </a:r>
            <a:r>
              <a:rPr sz="1100" spc="-10" dirty="0">
                <a:solidFill>
                  <a:srgbClr val="013C50"/>
                </a:solidFill>
                <a:latin typeface="Arial" panose="020B0604020202020204" pitchFamily="34" charset="0"/>
                <a:cs typeface="Arial" panose="020B0604020202020204" pitchFamily="34" charset="0"/>
              </a:rPr>
              <a:t>communities, </a:t>
            </a:r>
            <a:r>
              <a:rPr sz="1100" spc="10" baseline="0" dirty="0">
                <a:solidFill>
                  <a:srgbClr val="013C50"/>
                </a:solidFill>
                <a:latin typeface="Arial" panose="020B0604020202020204" pitchFamily="34" charset="0"/>
                <a:cs typeface="Arial" panose="020B0604020202020204" pitchFamily="34" charset="0"/>
              </a:rPr>
              <a:t>we can define where that is, starting with</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communities</a:t>
            </a:r>
            <a:r>
              <a:rPr sz="1100" spc="-3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where</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structural</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racism</a:t>
            </a:r>
            <a:r>
              <a:rPr sz="1100" spc="-15" dirty="0">
                <a:solidFill>
                  <a:srgbClr val="013C50"/>
                </a:solidFill>
                <a:latin typeface="Arial" panose="020B0604020202020204" pitchFamily="34" charset="0"/>
                <a:cs typeface="Arial" panose="020B0604020202020204" pitchFamily="34" charset="0"/>
              </a:rPr>
              <a:t> </a:t>
            </a:r>
            <a:r>
              <a:rPr sz="1100" spc="-10" dirty="0">
                <a:solidFill>
                  <a:srgbClr val="013C50"/>
                </a:solidFill>
                <a:latin typeface="Arial" panose="020B0604020202020204" pitchFamily="34" charset="0"/>
                <a:cs typeface="Arial" panose="020B0604020202020204" pitchFamily="34" charset="0"/>
              </a:rPr>
              <a:t>limits </a:t>
            </a:r>
            <a:r>
              <a:rPr sz="1100" dirty="0">
                <a:solidFill>
                  <a:srgbClr val="013C50"/>
                </a:solidFill>
                <a:latin typeface="Arial" panose="020B0604020202020204" pitchFamily="34" charset="0"/>
                <a:cs typeface="Arial" panose="020B0604020202020204" pitchFamily="34" charset="0"/>
              </a:rPr>
              <a:t>options</a:t>
            </a:r>
            <a:r>
              <a:rPr sz="1100" spc="-2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and</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leads</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to</a:t>
            </a:r>
            <a:r>
              <a:rPr sz="1100" spc="-5"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worse</a:t>
            </a:r>
            <a:r>
              <a:rPr sz="1100" spc="-10" dirty="0">
                <a:solidFill>
                  <a:srgbClr val="013C50"/>
                </a:solidFill>
                <a:latin typeface="Arial" panose="020B0604020202020204" pitchFamily="34" charset="0"/>
                <a:cs typeface="Arial" panose="020B0604020202020204" pitchFamily="34" charset="0"/>
              </a:rPr>
              <a:t> </a:t>
            </a:r>
            <a:r>
              <a:rPr sz="1100" dirty="0">
                <a:solidFill>
                  <a:srgbClr val="013C50"/>
                </a:solidFill>
                <a:latin typeface="Arial" panose="020B0604020202020204" pitchFamily="34" charset="0"/>
                <a:cs typeface="Arial" panose="020B0604020202020204" pitchFamily="34" charset="0"/>
              </a:rPr>
              <a:t>health</a:t>
            </a:r>
            <a:r>
              <a:rPr sz="1100" spc="-5" dirty="0">
                <a:solidFill>
                  <a:srgbClr val="013C50"/>
                </a:solidFill>
                <a:latin typeface="Arial" panose="020B0604020202020204" pitchFamily="34" charset="0"/>
                <a:cs typeface="Arial" panose="020B0604020202020204" pitchFamily="34" charset="0"/>
              </a:rPr>
              <a:t> </a:t>
            </a:r>
            <a:r>
              <a:rPr sz="1100" spc="-10" dirty="0">
                <a:solidFill>
                  <a:srgbClr val="013C50"/>
                </a:solidFill>
                <a:latin typeface="Arial" panose="020B0604020202020204" pitchFamily="34" charset="0"/>
                <a:cs typeface="Arial" panose="020B0604020202020204" pitchFamily="34" charset="0"/>
              </a:rPr>
              <a:t>outcomes, </a:t>
            </a:r>
            <a:r>
              <a:rPr sz="1100" dirty="0">
                <a:solidFill>
                  <a:srgbClr val="013C50"/>
                </a:solidFill>
                <a:latin typeface="Arial" panose="020B0604020202020204" pitchFamily="34" charset="0"/>
                <a:cs typeface="Arial" panose="020B0604020202020204" pitchFamily="34" charset="0"/>
              </a:rPr>
              <a:t>and design solutions that</a:t>
            </a:r>
            <a:r>
              <a:rPr sz="1100" spc="-5" dirty="0">
                <a:solidFill>
                  <a:srgbClr val="013C50"/>
                </a:solidFill>
                <a:latin typeface="Arial" panose="020B0604020202020204" pitchFamily="34" charset="0"/>
                <a:cs typeface="Arial" panose="020B0604020202020204" pitchFamily="34" charset="0"/>
              </a:rPr>
              <a:t> </a:t>
            </a:r>
            <a:r>
              <a:rPr sz="1100" spc="-10" dirty="0">
                <a:solidFill>
                  <a:srgbClr val="013C50"/>
                </a:solidFill>
                <a:latin typeface="Arial" panose="020B0604020202020204" pitchFamily="34" charset="0"/>
                <a:cs typeface="Arial" panose="020B0604020202020204" pitchFamily="34" charset="0"/>
              </a:rPr>
              <a:t>work.</a:t>
            </a:r>
            <a:endParaRPr lang="en-US" sz="1100" spc="-10" dirty="0">
              <a:solidFill>
                <a:srgbClr val="013C50"/>
              </a:solidFill>
              <a:latin typeface="Arial" panose="020B0604020202020204" pitchFamily="34" charset="0"/>
              <a:cs typeface="Arial" panose="020B0604020202020204" pitchFamily="34" charset="0"/>
            </a:endParaRPr>
          </a:p>
        </p:txBody>
      </p:sp>
      <p:pic>
        <p:nvPicPr>
          <p:cNvPr id="4" name="Picture 3" descr="A baby and an toddler smiling ">
            <a:extLst>
              <a:ext uri="{FF2B5EF4-FFF2-40B4-BE49-F238E27FC236}">
                <a16:creationId xmlns:a16="http://schemas.microsoft.com/office/drawing/2014/main" id="{84B430BA-1233-9621-7F7C-A3985E958CB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406" t="10627" r="37083" b="-19107"/>
          <a:stretch/>
        </p:blipFill>
        <p:spPr>
          <a:xfrm>
            <a:off x="-558800" y="6685128"/>
            <a:ext cx="4139531" cy="4139531"/>
          </a:xfrm>
          <a:prstGeom prst="ellipse">
            <a:avLst/>
          </a:prstGeom>
        </p:spPr>
      </p:pic>
      <p:sp>
        <p:nvSpPr>
          <p:cNvPr id="10" name="object 12">
            <a:extLst>
              <a:ext uri="{FF2B5EF4-FFF2-40B4-BE49-F238E27FC236}">
                <a16:creationId xmlns:a16="http://schemas.microsoft.com/office/drawing/2014/main" id="{9C805132-26E6-CF47-DE11-1452CCAB70B1}"/>
              </a:ext>
              <a:ext uri="{C183D7F6-B498-43B3-948B-1728B52AA6E4}">
                <adec:decorative xmlns:adec="http://schemas.microsoft.com/office/drawing/2017/decorative" val="1"/>
              </a:ext>
            </a:extLst>
          </p:cNvPr>
          <p:cNvSpPr/>
          <p:nvPr/>
        </p:nvSpPr>
        <p:spPr>
          <a:xfrm>
            <a:off x="2622772" y="6533573"/>
            <a:ext cx="1422178" cy="1435906"/>
          </a:xfrm>
          <a:custGeom>
            <a:avLst/>
            <a:gdLst/>
            <a:ahLst/>
            <a:cxnLst/>
            <a:rect l="l" t="t" r="r" b="b"/>
            <a:pathLst>
              <a:path w="1644650" h="1660525">
                <a:moveTo>
                  <a:pt x="822325" y="1660448"/>
                </a:moveTo>
                <a:lnTo>
                  <a:pt x="870642" y="1659039"/>
                </a:lnTo>
                <a:lnTo>
                  <a:pt x="918224" y="1654863"/>
                </a:lnTo>
                <a:lnTo>
                  <a:pt x="964994" y="1647998"/>
                </a:lnTo>
                <a:lnTo>
                  <a:pt x="1010874" y="1638522"/>
                </a:lnTo>
                <a:lnTo>
                  <a:pt x="1055788" y="1626512"/>
                </a:lnTo>
                <a:lnTo>
                  <a:pt x="1099659" y="1612047"/>
                </a:lnTo>
                <a:lnTo>
                  <a:pt x="1142408" y="1595205"/>
                </a:lnTo>
                <a:lnTo>
                  <a:pt x="1183960" y="1576063"/>
                </a:lnTo>
                <a:lnTo>
                  <a:pt x="1224236" y="1554700"/>
                </a:lnTo>
                <a:lnTo>
                  <a:pt x="1263161" y="1531192"/>
                </a:lnTo>
                <a:lnTo>
                  <a:pt x="1300656" y="1505619"/>
                </a:lnTo>
                <a:lnTo>
                  <a:pt x="1336645" y="1478057"/>
                </a:lnTo>
                <a:lnTo>
                  <a:pt x="1371050" y="1448586"/>
                </a:lnTo>
                <a:lnTo>
                  <a:pt x="1403794" y="1417281"/>
                </a:lnTo>
                <a:lnTo>
                  <a:pt x="1434801" y="1384223"/>
                </a:lnTo>
                <a:lnTo>
                  <a:pt x="1463992" y="1349487"/>
                </a:lnTo>
                <a:lnTo>
                  <a:pt x="1491292" y="1313153"/>
                </a:lnTo>
                <a:lnTo>
                  <a:pt x="1516622" y="1275298"/>
                </a:lnTo>
                <a:lnTo>
                  <a:pt x="1539906" y="1235999"/>
                </a:lnTo>
                <a:lnTo>
                  <a:pt x="1561066" y="1195336"/>
                </a:lnTo>
                <a:lnTo>
                  <a:pt x="1580026" y="1153385"/>
                </a:lnTo>
                <a:lnTo>
                  <a:pt x="1596708" y="1110225"/>
                </a:lnTo>
                <a:lnTo>
                  <a:pt x="1611036" y="1065933"/>
                </a:lnTo>
                <a:lnTo>
                  <a:pt x="1622931" y="1020587"/>
                </a:lnTo>
                <a:lnTo>
                  <a:pt x="1632317" y="974265"/>
                </a:lnTo>
                <a:lnTo>
                  <a:pt x="1639117" y="927046"/>
                </a:lnTo>
                <a:lnTo>
                  <a:pt x="1643254" y="879006"/>
                </a:lnTo>
                <a:lnTo>
                  <a:pt x="1644650" y="830224"/>
                </a:lnTo>
                <a:lnTo>
                  <a:pt x="1643254" y="781442"/>
                </a:lnTo>
                <a:lnTo>
                  <a:pt x="1639117" y="733402"/>
                </a:lnTo>
                <a:lnTo>
                  <a:pt x="1632317" y="686182"/>
                </a:lnTo>
                <a:lnTo>
                  <a:pt x="1622931" y="639861"/>
                </a:lnTo>
                <a:lnTo>
                  <a:pt x="1611036" y="594515"/>
                </a:lnTo>
                <a:lnTo>
                  <a:pt x="1596708" y="550223"/>
                </a:lnTo>
                <a:lnTo>
                  <a:pt x="1580026" y="507063"/>
                </a:lnTo>
                <a:lnTo>
                  <a:pt x="1561066" y="465112"/>
                </a:lnTo>
                <a:lnTo>
                  <a:pt x="1539906" y="424448"/>
                </a:lnTo>
                <a:lnTo>
                  <a:pt x="1516622" y="385150"/>
                </a:lnTo>
                <a:lnTo>
                  <a:pt x="1491292" y="347295"/>
                </a:lnTo>
                <a:lnTo>
                  <a:pt x="1463992" y="310961"/>
                </a:lnTo>
                <a:lnTo>
                  <a:pt x="1434801" y="276225"/>
                </a:lnTo>
                <a:lnTo>
                  <a:pt x="1403794" y="243166"/>
                </a:lnTo>
                <a:lnTo>
                  <a:pt x="1371050" y="211862"/>
                </a:lnTo>
                <a:lnTo>
                  <a:pt x="1336645" y="182390"/>
                </a:lnTo>
                <a:lnTo>
                  <a:pt x="1300656" y="154829"/>
                </a:lnTo>
                <a:lnTo>
                  <a:pt x="1263161" y="129255"/>
                </a:lnTo>
                <a:lnTo>
                  <a:pt x="1224236" y="105748"/>
                </a:lnTo>
                <a:lnTo>
                  <a:pt x="1183960" y="84384"/>
                </a:lnTo>
                <a:lnTo>
                  <a:pt x="1142408" y="65243"/>
                </a:lnTo>
                <a:lnTo>
                  <a:pt x="1099659" y="48400"/>
                </a:lnTo>
                <a:lnTo>
                  <a:pt x="1055788" y="33936"/>
                </a:lnTo>
                <a:lnTo>
                  <a:pt x="1010874" y="21926"/>
                </a:lnTo>
                <a:lnTo>
                  <a:pt x="964994" y="12450"/>
                </a:lnTo>
                <a:lnTo>
                  <a:pt x="918224" y="5585"/>
                </a:lnTo>
                <a:lnTo>
                  <a:pt x="870642" y="1409"/>
                </a:lnTo>
                <a:lnTo>
                  <a:pt x="822325" y="0"/>
                </a:lnTo>
                <a:lnTo>
                  <a:pt x="774007" y="1409"/>
                </a:lnTo>
                <a:lnTo>
                  <a:pt x="726425" y="5585"/>
                </a:lnTo>
                <a:lnTo>
                  <a:pt x="679655" y="12450"/>
                </a:lnTo>
                <a:lnTo>
                  <a:pt x="633775" y="21926"/>
                </a:lnTo>
                <a:lnTo>
                  <a:pt x="588861" y="33936"/>
                </a:lnTo>
                <a:lnTo>
                  <a:pt x="544990" y="48400"/>
                </a:lnTo>
                <a:lnTo>
                  <a:pt x="502241" y="65243"/>
                </a:lnTo>
                <a:lnTo>
                  <a:pt x="460689" y="84384"/>
                </a:lnTo>
                <a:lnTo>
                  <a:pt x="420413" y="105748"/>
                </a:lnTo>
                <a:lnTo>
                  <a:pt x="381488" y="129255"/>
                </a:lnTo>
                <a:lnTo>
                  <a:pt x="343993" y="154829"/>
                </a:lnTo>
                <a:lnTo>
                  <a:pt x="308004" y="182390"/>
                </a:lnTo>
                <a:lnTo>
                  <a:pt x="273599" y="211862"/>
                </a:lnTo>
                <a:lnTo>
                  <a:pt x="240855" y="243166"/>
                </a:lnTo>
                <a:lnTo>
                  <a:pt x="209848" y="276225"/>
                </a:lnTo>
                <a:lnTo>
                  <a:pt x="180657" y="310961"/>
                </a:lnTo>
                <a:lnTo>
                  <a:pt x="153357" y="347295"/>
                </a:lnTo>
                <a:lnTo>
                  <a:pt x="128027" y="385150"/>
                </a:lnTo>
                <a:lnTo>
                  <a:pt x="104743" y="424448"/>
                </a:lnTo>
                <a:lnTo>
                  <a:pt x="83583" y="465112"/>
                </a:lnTo>
                <a:lnTo>
                  <a:pt x="64623" y="507063"/>
                </a:lnTo>
                <a:lnTo>
                  <a:pt x="47941" y="550223"/>
                </a:lnTo>
                <a:lnTo>
                  <a:pt x="33613" y="594515"/>
                </a:lnTo>
                <a:lnTo>
                  <a:pt x="21718" y="639861"/>
                </a:lnTo>
                <a:lnTo>
                  <a:pt x="12332" y="686182"/>
                </a:lnTo>
                <a:lnTo>
                  <a:pt x="5532" y="733402"/>
                </a:lnTo>
                <a:lnTo>
                  <a:pt x="1395" y="781442"/>
                </a:lnTo>
                <a:lnTo>
                  <a:pt x="0" y="830224"/>
                </a:lnTo>
                <a:lnTo>
                  <a:pt x="1395" y="879006"/>
                </a:lnTo>
                <a:lnTo>
                  <a:pt x="5532" y="927046"/>
                </a:lnTo>
                <a:lnTo>
                  <a:pt x="12332" y="974265"/>
                </a:lnTo>
                <a:lnTo>
                  <a:pt x="21718" y="1020587"/>
                </a:lnTo>
                <a:lnTo>
                  <a:pt x="33613" y="1065933"/>
                </a:lnTo>
                <a:lnTo>
                  <a:pt x="47941" y="1110225"/>
                </a:lnTo>
                <a:lnTo>
                  <a:pt x="64623" y="1153385"/>
                </a:lnTo>
                <a:lnTo>
                  <a:pt x="83583" y="1195336"/>
                </a:lnTo>
                <a:lnTo>
                  <a:pt x="104743" y="1235999"/>
                </a:lnTo>
                <a:lnTo>
                  <a:pt x="128027" y="1275298"/>
                </a:lnTo>
                <a:lnTo>
                  <a:pt x="153357" y="1313153"/>
                </a:lnTo>
                <a:lnTo>
                  <a:pt x="180657" y="1349487"/>
                </a:lnTo>
                <a:lnTo>
                  <a:pt x="209848" y="1384223"/>
                </a:lnTo>
                <a:lnTo>
                  <a:pt x="240855" y="1417281"/>
                </a:lnTo>
                <a:lnTo>
                  <a:pt x="273599" y="1448586"/>
                </a:lnTo>
                <a:lnTo>
                  <a:pt x="308004" y="1478057"/>
                </a:lnTo>
                <a:lnTo>
                  <a:pt x="343993" y="1505619"/>
                </a:lnTo>
                <a:lnTo>
                  <a:pt x="381488" y="1531192"/>
                </a:lnTo>
                <a:lnTo>
                  <a:pt x="420413" y="1554700"/>
                </a:lnTo>
                <a:lnTo>
                  <a:pt x="460689" y="1576063"/>
                </a:lnTo>
                <a:lnTo>
                  <a:pt x="502241" y="1595205"/>
                </a:lnTo>
                <a:lnTo>
                  <a:pt x="544990" y="1612047"/>
                </a:lnTo>
                <a:lnTo>
                  <a:pt x="588861" y="1626512"/>
                </a:lnTo>
                <a:lnTo>
                  <a:pt x="633775" y="1638522"/>
                </a:lnTo>
                <a:lnTo>
                  <a:pt x="679655" y="1647998"/>
                </a:lnTo>
                <a:lnTo>
                  <a:pt x="726425" y="1654863"/>
                </a:lnTo>
                <a:lnTo>
                  <a:pt x="774007" y="1659039"/>
                </a:lnTo>
                <a:lnTo>
                  <a:pt x="822325" y="1660448"/>
                </a:lnTo>
                <a:close/>
              </a:path>
            </a:pathLst>
          </a:custGeom>
          <a:ln w="25400">
            <a:solidFill>
              <a:srgbClr val="FDB515"/>
            </a:solidFill>
          </a:ln>
        </p:spPr>
        <p:txBody>
          <a:bodyPr wrap="square" lIns="0" tIns="0" rIns="0" bIns="0" rtlCol="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5" r:id="rId2"/>
  </p:sldLayoutIdLst>
  <p:txStyles>
    <p:titleStyle>
      <a:lvl1pPr>
        <a:defRPr b="1" i="0">
          <a:latin typeface="Arial" panose="020B0604020202020204" pitchFamily="34" charset="0"/>
          <a:ea typeface="+mj-ea"/>
          <a:cs typeface="Arial" panose="020B0604020202020204" pitchFamily="34" charset="0"/>
        </a:defRPr>
      </a:lvl1pPr>
    </p:titleStyle>
    <p:bodyStyle>
      <a:lvl1pPr marL="0">
        <a:defRPr b="0" i="0">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4125-C799-E536-2D19-64AC8F7CD781}"/>
              </a:ext>
            </a:extLst>
          </p:cNvPr>
          <p:cNvSpPr>
            <a:spLocks noGrp="1"/>
          </p:cNvSpPr>
          <p:nvPr>
            <p:ph type="title" idx="4294967295"/>
          </p:nvPr>
        </p:nvSpPr>
        <p:spPr>
          <a:xfrm>
            <a:off x="534987" y="-1752600"/>
            <a:ext cx="6702425" cy="801687"/>
          </a:xfrm>
          <a:prstGeom prst="rect">
            <a:avLst/>
          </a:prstGeom>
        </p:spPr>
        <p:txBody>
          <a:bodyPr anchor="b"/>
          <a:lstStyle/>
          <a:p>
            <a:r>
              <a:rPr lang="en-US" dirty="0"/>
              <a:t>The Vital Need for Strong Policy</a:t>
            </a:r>
            <a:r>
              <a:rPr lang="en-US" baseline="0" dirty="0"/>
              <a:t> and Funding Support During Prenatal-to-Three Years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F01F74-FDB4-A2A6-22AB-46A3E4FE32E7}"/>
              </a:ext>
            </a:extLst>
          </p:cNvPr>
          <p:cNvSpPr>
            <a:spLocks noGrp="1"/>
          </p:cNvSpPr>
          <p:nvPr>
            <p:ph type="title" idx="4294967295"/>
          </p:nvPr>
        </p:nvSpPr>
        <p:spPr>
          <a:xfrm>
            <a:off x="534988" y="-1944687"/>
            <a:ext cx="6702425" cy="1944687"/>
          </a:xfrm>
          <a:prstGeom prst="rect">
            <a:avLst/>
          </a:prstGeom>
        </p:spPr>
        <p:txBody>
          <a:bodyPr anchor="b"/>
          <a:lstStyle/>
          <a:p>
            <a:r>
              <a:rPr lang="en-US" dirty="0"/>
              <a:t>The Vital Need for Strong Policy and Funding Support During Prenatal-to-Three Years (continued)</a:t>
            </a:r>
            <a:br>
              <a:rPr lang="en-US" dirty="0"/>
            </a:br>
            <a:endParaRPr lang="en-US" dirty="0"/>
          </a:p>
        </p:txBody>
      </p:sp>
      <p:sp>
        <p:nvSpPr>
          <p:cNvPr id="2" name="object 6">
            <a:extLst>
              <a:ext uri="{FF2B5EF4-FFF2-40B4-BE49-F238E27FC236}">
                <a16:creationId xmlns:a16="http://schemas.microsoft.com/office/drawing/2014/main" id="{01FAE8BB-7E17-FF69-A9D3-0367863D836F}"/>
              </a:ext>
            </a:extLst>
          </p:cNvPr>
          <p:cNvSpPr txBox="1"/>
          <p:nvPr/>
        </p:nvSpPr>
        <p:spPr>
          <a:xfrm>
            <a:off x="4044950" y="5491615"/>
            <a:ext cx="3041015" cy="832985"/>
          </a:xfrm>
          <a:prstGeom prst="rect">
            <a:avLst/>
          </a:prstGeom>
        </p:spPr>
        <p:txBody>
          <a:bodyPr vert="horz" wrap="square" lIns="0" tIns="12700" rIns="0" bIns="0" rtlCol="0">
            <a:spAutoFit/>
          </a:bodyPr>
          <a:lstStyle/>
          <a:p>
            <a:pPr marL="189865" marR="5080" indent="-177800">
              <a:lnSpc>
                <a:spcPct val="110000"/>
              </a:lnSpc>
              <a:spcBef>
                <a:spcPts val="700"/>
              </a:spcBef>
              <a:buClr>
                <a:srgbClr val="FDB515"/>
              </a:buClr>
              <a:buFont typeface="Wingdings 2"/>
              <a:buChar char=""/>
              <a:tabLst>
                <a:tab pos="190500" algn="l"/>
              </a:tabLst>
            </a:pPr>
            <a:r>
              <a:rPr lang="en-US" sz="1100" dirty="0">
                <a:solidFill>
                  <a:srgbClr val="003C50"/>
                </a:solidFill>
                <a:latin typeface="Arial" panose="020B0604020202020204" pitchFamily="34" charset="0"/>
                <a:cs typeface="Arial" panose="020B0604020202020204" pitchFamily="34" charset="0"/>
              </a:rPr>
              <a:t>(CUSTOMIZE: Add 1-2 action items that legislators can take)</a:t>
            </a:r>
          </a:p>
          <a:p>
            <a:pPr marL="189865" marR="5080" indent="-177800">
              <a:lnSpc>
                <a:spcPct val="110000"/>
              </a:lnSpc>
              <a:spcBef>
                <a:spcPts val="700"/>
              </a:spcBef>
              <a:buClr>
                <a:srgbClr val="FDB515"/>
              </a:buClr>
              <a:buFont typeface="Wingdings 2"/>
              <a:buChar char=""/>
              <a:tabLst>
                <a:tab pos="190500" algn="l"/>
              </a:tabLst>
            </a:pPr>
            <a:r>
              <a:rPr lang="en-US" sz="1100" dirty="0">
                <a:solidFill>
                  <a:srgbClr val="003C50"/>
                </a:solidFill>
                <a:latin typeface="Arial" panose="020B0604020202020204" pitchFamily="34" charset="0"/>
                <a:cs typeface="Arial" panose="020B0604020202020204" pitchFamily="34" charset="0"/>
              </a:rPr>
              <a:t>(CUSTOMIZE: Insert specific policy/data points)</a:t>
            </a:r>
          </a:p>
        </p:txBody>
      </p:sp>
      <p:sp>
        <p:nvSpPr>
          <p:cNvPr id="3" name="TextBox 2">
            <a:extLst>
              <a:ext uri="{FF2B5EF4-FFF2-40B4-BE49-F238E27FC236}">
                <a16:creationId xmlns:a16="http://schemas.microsoft.com/office/drawing/2014/main" id="{14DD8EA8-157C-319B-0E45-D95C5DF25208}"/>
              </a:ext>
            </a:extLst>
          </p:cNvPr>
          <p:cNvSpPr txBox="1"/>
          <p:nvPr/>
        </p:nvSpPr>
        <p:spPr>
          <a:xfrm>
            <a:off x="5636682" y="6318069"/>
            <a:ext cx="2135718" cy="1790234"/>
          </a:xfrm>
          <a:prstGeom prst="rect">
            <a:avLst/>
          </a:prstGeom>
          <a:solidFill>
            <a:srgbClr val="FFFF00"/>
          </a:solidFill>
        </p:spPr>
        <p:txBody>
          <a:bodyPr wrap="square" tIns="91440" bIns="91440" rtlCol="0">
            <a:spAutoFit/>
          </a:bodyPr>
          <a:lstStyle/>
          <a:p>
            <a:pPr>
              <a:spcBef>
                <a:spcPts val="500"/>
              </a:spcBef>
            </a:pPr>
            <a:r>
              <a:rPr lang="en-US" sz="1200" dirty="0">
                <a:latin typeface="Arial" panose="020B0604020202020204" pitchFamily="34" charset="0"/>
                <a:cs typeface="Arial" panose="020B0604020202020204" pitchFamily="34" charset="0"/>
              </a:rPr>
              <a:t>You can update this text above (all other text in this document is locked). </a:t>
            </a:r>
          </a:p>
          <a:p>
            <a:pPr marL="171450" indent="-171450">
              <a:spcBef>
                <a:spcPts val="500"/>
              </a:spcBef>
              <a:buFont typeface="Arial" panose="020B0604020202020204" pitchFamily="34" charset="0"/>
              <a:buChar char="•"/>
            </a:pPr>
            <a:r>
              <a:rPr lang="en-US" sz="1200" dirty="0">
                <a:latin typeface="Arial" panose="020B0604020202020204" pitchFamily="34" charset="0"/>
                <a:cs typeface="Arial" panose="020B0604020202020204" pitchFamily="34" charset="0"/>
              </a:rPr>
              <a:t>Please delete this box before finalizing document.</a:t>
            </a:r>
          </a:p>
          <a:p>
            <a:pPr marL="171450" indent="-171450">
              <a:spcBef>
                <a:spcPts val="500"/>
              </a:spcBef>
              <a:buFont typeface="Arial" panose="020B0604020202020204" pitchFamily="34" charset="0"/>
              <a:buChar char="•"/>
            </a:pPr>
            <a:r>
              <a:rPr lang="en-US" sz="1200" dirty="0">
                <a:latin typeface="Arial" panose="020B0604020202020204" pitchFamily="34" charset="0"/>
                <a:cs typeface="Arial" panose="020B0604020202020204" pitchFamily="34" charset="0"/>
              </a:rPr>
              <a:t>Distribute the customized document in pdf format.</a:t>
            </a:r>
          </a:p>
        </p:txBody>
      </p:sp>
    </p:spTree>
    <p:extLst>
      <p:ext uri="{BB962C8B-B14F-4D97-AF65-F5344CB8AC3E}">
        <p14:creationId xmlns:p14="http://schemas.microsoft.com/office/powerpoint/2010/main" val="1090716778"/>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94E7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TotalTime>
  <Words>83</Words>
  <Application>Microsoft Macintosh PowerPoint</Application>
  <PresentationFormat>Custom</PresentationFormat>
  <Paragraphs>8</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Wingdings 2</vt:lpstr>
      <vt:lpstr>Office Theme</vt:lpstr>
      <vt:lpstr>The Vital Need for Strong Policy and Funding Support During Prenatal-to-Three Years</vt:lpstr>
      <vt:lpstr>The Vital Need for Strong Policy and Funding Support During Prenatal-to-Three Years (continued)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Vital Need for Strong Policy and Funding Support During the Prenatal-to-Three Years</dc:title>
  <dc:creator>MsYeboah</dc:creator>
  <cp:lastModifiedBy>Serene Arena</cp:lastModifiedBy>
  <cp:revision>23</cp:revision>
  <dcterms:created xsi:type="dcterms:W3CDTF">2023-04-05T20:52:19Z</dcterms:created>
  <dcterms:modified xsi:type="dcterms:W3CDTF">2023-04-28T17:57:00Z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2023-04-05T00:00:00Z</vt:filetime>
  </property>
  <property fmtid="{D5CDD505-2E9C-101B-9397-08002B2CF9AE}" pid="3" name="Creator">
    <vt:lpwstr>Adobe InDesign 18.2 (Macintosh)</vt:lpwstr>
  </property>
  <property fmtid="{D5CDD505-2E9C-101B-9397-08002B2CF9AE}" pid="4" name="LastSaved">
    <vt:filetime>2023-04-05T00:00:00Z</vt:filetime>
  </property>
  <property fmtid="{D5CDD505-2E9C-101B-9397-08002B2CF9AE}" pid="5" name="Producer">
    <vt:lpwstr>Adobe PDF Library 17.0</vt:lpwstr>
  </property>
</Properties>
</file>